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28"/>
  </p:notesMasterIdLst>
  <p:handoutMasterIdLst>
    <p:handoutMasterId r:id="rId29"/>
  </p:handoutMasterIdLst>
  <p:sldIdLst>
    <p:sldId id="256" r:id="rId2"/>
    <p:sldId id="257" r:id="rId3"/>
    <p:sldId id="261" r:id="rId4"/>
    <p:sldId id="263" r:id="rId5"/>
    <p:sldId id="278" r:id="rId6"/>
    <p:sldId id="277" r:id="rId7"/>
    <p:sldId id="279" r:id="rId8"/>
    <p:sldId id="290" r:id="rId9"/>
    <p:sldId id="288" r:id="rId10"/>
    <p:sldId id="274" r:id="rId11"/>
    <p:sldId id="281" r:id="rId12"/>
    <p:sldId id="291" r:id="rId13"/>
    <p:sldId id="267" r:id="rId14"/>
    <p:sldId id="292" r:id="rId15"/>
    <p:sldId id="271" r:id="rId16"/>
    <p:sldId id="294" r:id="rId17"/>
    <p:sldId id="270" r:id="rId18"/>
    <p:sldId id="295" r:id="rId19"/>
    <p:sldId id="289" r:id="rId20"/>
    <p:sldId id="272" r:id="rId21"/>
    <p:sldId id="284" r:id="rId22"/>
    <p:sldId id="285" r:id="rId23"/>
    <p:sldId id="286" r:id="rId24"/>
    <p:sldId id="287" r:id="rId25"/>
    <p:sldId id="269" r:id="rId26"/>
    <p:sldId id="268" r:id="rId2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8" autoAdjust="0"/>
    <p:restoredTop sz="82886" autoAdjust="0"/>
  </p:normalViewPr>
  <p:slideViewPr>
    <p:cSldViewPr snapToGrid="0">
      <p:cViewPr varScale="1">
        <p:scale>
          <a:sx n="64" d="100"/>
          <a:sy n="64" d="100"/>
        </p:scale>
        <p:origin x="8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983979-D514-4192-A074-0B40478A4E3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en-MY"/>
        </a:p>
      </dgm:t>
    </dgm:pt>
    <dgm:pt modelId="{0A5E60F8-0416-48E0-9653-F9D5D8B81829}">
      <dgm:prSet phldrT="[Text]"/>
      <dgm:spPr/>
      <dgm:t>
        <a:bodyPr/>
        <a:lstStyle/>
        <a:p>
          <a:pPr algn="ctr"/>
          <a:r>
            <a:rPr lang="en-US" b="0" i="0" dirty="0"/>
            <a:t>Selecting and Understanding Dataset</a:t>
          </a:r>
          <a:endParaRPr lang="en-MY" dirty="0"/>
        </a:p>
      </dgm:t>
    </dgm:pt>
    <dgm:pt modelId="{3EAD6BB0-D495-4536-9CEB-1F81273F5B81}" type="parTrans" cxnId="{35D93AA8-2EFA-4515-9DB2-6FC6C1BE18A4}">
      <dgm:prSet/>
      <dgm:spPr/>
      <dgm:t>
        <a:bodyPr/>
        <a:lstStyle/>
        <a:p>
          <a:pPr algn="ctr"/>
          <a:endParaRPr lang="en-MY"/>
        </a:p>
      </dgm:t>
    </dgm:pt>
    <dgm:pt modelId="{7754054F-12FB-4568-A0BE-2A4419F8063B}" type="sibTrans" cxnId="{35D93AA8-2EFA-4515-9DB2-6FC6C1BE18A4}">
      <dgm:prSet/>
      <dgm:spPr/>
      <dgm:t>
        <a:bodyPr/>
        <a:lstStyle/>
        <a:p>
          <a:pPr algn="ctr"/>
          <a:endParaRPr lang="en-MY"/>
        </a:p>
      </dgm:t>
    </dgm:pt>
    <dgm:pt modelId="{7C6DF7A9-0AB5-4627-9D6E-96B6573BFF71}">
      <dgm:prSet phldrT="[Text]"/>
      <dgm:spPr/>
      <dgm:t>
        <a:bodyPr/>
        <a:lstStyle/>
        <a:p>
          <a:pPr algn="ctr"/>
          <a:r>
            <a:rPr lang="en-US" b="0" i="0" dirty="0"/>
            <a:t>Audio Features Extraction</a:t>
          </a:r>
          <a:endParaRPr lang="en-MY" dirty="0"/>
        </a:p>
      </dgm:t>
    </dgm:pt>
    <dgm:pt modelId="{A164714C-E490-401F-9CDC-20F6E802EC58}" type="parTrans" cxnId="{572E5B1A-52D2-4B7E-85B3-98A339A8DC9D}">
      <dgm:prSet/>
      <dgm:spPr/>
      <dgm:t>
        <a:bodyPr/>
        <a:lstStyle/>
        <a:p>
          <a:pPr algn="ctr"/>
          <a:endParaRPr lang="en-MY"/>
        </a:p>
      </dgm:t>
    </dgm:pt>
    <dgm:pt modelId="{B48CE9EB-9F36-4BFA-86E5-65F12E02AE2E}" type="sibTrans" cxnId="{572E5B1A-52D2-4B7E-85B3-98A339A8DC9D}">
      <dgm:prSet/>
      <dgm:spPr/>
      <dgm:t>
        <a:bodyPr/>
        <a:lstStyle/>
        <a:p>
          <a:pPr algn="ctr"/>
          <a:endParaRPr lang="en-MY"/>
        </a:p>
      </dgm:t>
    </dgm:pt>
    <dgm:pt modelId="{B69BBC15-BD91-4FA7-85C0-277F7CDAC8F1}">
      <dgm:prSet phldrT="[Text]"/>
      <dgm:spPr/>
      <dgm:t>
        <a:bodyPr/>
        <a:lstStyle/>
        <a:p>
          <a:pPr algn="ctr"/>
          <a:r>
            <a:rPr lang="en-US" b="0" i="0"/>
            <a:t>Data Preparation</a:t>
          </a:r>
          <a:endParaRPr lang="en-MY" dirty="0"/>
        </a:p>
      </dgm:t>
    </dgm:pt>
    <dgm:pt modelId="{B900E6D5-6819-4A05-8222-45F9113A16E7}" type="parTrans" cxnId="{81B26642-28D5-4719-B1A4-73594A4684DF}">
      <dgm:prSet/>
      <dgm:spPr/>
      <dgm:t>
        <a:bodyPr/>
        <a:lstStyle/>
        <a:p>
          <a:pPr algn="ctr"/>
          <a:endParaRPr lang="en-MY"/>
        </a:p>
      </dgm:t>
    </dgm:pt>
    <dgm:pt modelId="{C270F61E-9086-4980-9D06-C1F6E97213CD}" type="sibTrans" cxnId="{81B26642-28D5-4719-B1A4-73594A4684DF}">
      <dgm:prSet/>
      <dgm:spPr/>
      <dgm:t>
        <a:bodyPr/>
        <a:lstStyle/>
        <a:p>
          <a:pPr algn="ctr"/>
          <a:endParaRPr lang="en-MY"/>
        </a:p>
      </dgm:t>
    </dgm:pt>
    <dgm:pt modelId="{D70902D0-3BF4-4D42-A6C8-D0D85B8ECFEB}">
      <dgm:prSet phldrT="[Text]"/>
      <dgm:spPr/>
      <dgm:t>
        <a:bodyPr/>
        <a:lstStyle/>
        <a:p>
          <a:pPr algn="ctr"/>
          <a:r>
            <a:rPr lang="en-US" b="0" i="0"/>
            <a:t>Model Training</a:t>
          </a:r>
          <a:endParaRPr lang="en-MY" dirty="0"/>
        </a:p>
      </dgm:t>
    </dgm:pt>
    <dgm:pt modelId="{D580EB41-551B-4364-B0FF-709FDDA81474}" type="parTrans" cxnId="{2CC31E83-C75C-42AD-AE8E-F2E0001AC124}">
      <dgm:prSet/>
      <dgm:spPr/>
      <dgm:t>
        <a:bodyPr/>
        <a:lstStyle/>
        <a:p>
          <a:pPr algn="ctr"/>
          <a:endParaRPr lang="en-US"/>
        </a:p>
      </dgm:t>
    </dgm:pt>
    <dgm:pt modelId="{CE76BA01-584F-49EC-A09F-02AFAECCEBEE}" type="sibTrans" cxnId="{2CC31E83-C75C-42AD-AE8E-F2E0001AC124}">
      <dgm:prSet/>
      <dgm:spPr/>
      <dgm:t>
        <a:bodyPr/>
        <a:lstStyle/>
        <a:p>
          <a:pPr algn="ctr"/>
          <a:endParaRPr lang="en-US"/>
        </a:p>
      </dgm:t>
    </dgm:pt>
    <dgm:pt modelId="{0868BD29-8FCE-464B-AFB5-63197AC44049}">
      <dgm:prSet phldrT="[Text]"/>
      <dgm:spPr/>
      <dgm:t>
        <a:bodyPr/>
        <a:lstStyle/>
        <a:p>
          <a:pPr algn="ctr"/>
          <a:r>
            <a:rPr lang="en-US" b="0" i="0" dirty="0"/>
            <a:t>Result Comparison and Analysis</a:t>
          </a:r>
          <a:endParaRPr lang="en-MY" dirty="0"/>
        </a:p>
      </dgm:t>
    </dgm:pt>
    <dgm:pt modelId="{A2BA19FC-5BCA-42F0-9A26-2E5BF332D0BE}" type="parTrans" cxnId="{0FEE4E9B-0E47-433C-BF70-25C8D9E84419}">
      <dgm:prSet/>
      <dgm:spPr/>
      <dgm:t>
        <a:bodyPr/>
        <a:lstStyle/>
        <a:p>
          <a:pPr algn="ctr"/>
          <a:endParaRPr lang="en-US"/>
        </a:p>
      </dgm:t>
    </dgm:pt>
    <dgm:pt modelId="{6EC692FD-3A0E-49CA-9B51-E557603A3AFE}" type="sibTrans" cxnId="{0FEE4E9B-0E47-433C-BF70-25C8D9E84419}">
      <dgm:prSet/>
      <dgm:spPr/>
      <dgm:t>
        <a:bodyPr/>
        <a:lstStyle/>
        <a:p>
          <a:pPr algn="ctr"/>
          <a:endParaRPr lang="en-US"/>
        </a:p>
      </dgm:t>
    </dgm:pt>
    <dgm:pt modelId="{317ADBB7-891B-4492-8922-90FB90BAE061}">
      <dgm:prSet phldrT="[Text]"/>
      <dgm:spPr/>
      <dgm:t>
        <a:bodyPr/>
        <a:lstStyle/>
        <a:p>
          <a:pPr algn="ctr"/>
          <a:r>
            <a:rPr lang="en-US" b="0" i="0" dirty="0"/>
            <a:t>Audio Pre-processing</a:t>
          </a:r>
          <a:endParaRPr lang="en-MY" dirty="0"/>
        </a:p>
      </dgm:t>
    </dgm:pt>
    <dgm:pt modelId="{2C14E47E-DED3-4F3F-9224-B90A2974981E}" type="parTrans" cxnId="{70276684-ED16-4428-A1AA-C8C70848ACF2}">
      <dgm:prSet/>
      <dgm:spPr/>
      <dgm:t>
        <a:bodyPr/>
        <a:lstStyle/>
        <a:p>
          <a:pPr algn="ctr"/>
          <a:endParaRPr lang="en-US"/>
        </a:p>
      </dgm:t>
    </dgm:pt>
    <dgm:pt modelId="{00BA0370-9EE9-40D4-A33A-B9576AB4A304}" type="sibTrans" cxnId="{70276684-ED16-4428-A1AA-C8C70848ACF2}">
      <dgm:prSet/>
      <dgm:spPr/>
      <dgm:t>
        <a:bodyPr/>
        <a:lstStyle/>
        <a:p>
          <a:pPr algn="ctr"/>
          <a:endParaRPr lang="en-US"/>
        </a:p>
      </dgm:t>
    </dgm:pt>
    <dgm:pt modelId="{ED04BB7B-DDF0-4CA9-8420-1A6131025801}" type="pres">
      <dgm:prSet presAssocID="{47983979-D514-4192-A074-0B40478A4E3E}" presName="Name0" presStyleCnt="0">
        <dgm:presLayoutVars>
          <dgm:dir/>
          <dgm:resizeHandles val="exact"/>
        </dgm:presLayoutVars>
      </dgm:prSet>
      <dgm:spPr/>
    </dgm:pt>
    <dgm:pt modelId="{BA7DB5F6-C830-4008-8E06-F77A24DEB328}" type="pres">
      <dgm:prSet presAssocID="{0A5E60F8-0416-48E0-9653-F9D5D8B81829}" presName="parTxOnly" presStyleLbl="node1" presStyleIdx="0" presStyleCnt="6" custLinFactNeighborX="5098" custLinFactNeighborY="688">
        <dgm:presLayoutVars>
          <dgm:bulletEnabled val="1"/>
        </dgm:presLayoutVars>
      </dgm:prSet>
      <dgm:spPr/>
    </dgm:pt>
    <dgm:pt modelId="{BBCED7A5-1A13-47C9-9783-7D2889BC2EB2}" type="pres">
      <dgm:prSet presAssocID="{7754054F-12FB-4568-A0BE-2A4419F8063B}" presName="parSpace" presStyleCnt="0"/>
      <dgm:spPr/>
    </dgm:pt>
    <dgm:pt modelId="{890C9651-7BBD-4CCC-8710-DC2CB3CC1776}" type="pres">
      <dgm:prSet presAssocID="{317ADBB7-891B-4492-8922-90FB90BAE061}" presName="parTxOnly" presStyleLbl="node1" presStyleIdx="1" presStyleCnt="6">
        <dgm:presLayoutVars>
          <dgm:bulletEnabled val="1"/>
        </dgm:presLayoutVars>
      </dgm:prSet>
      <dgm:spPr/>
    </dgm:pt>
    <dgm:pt modelId="{26CC990B-008B-437B-BF2B-16E578F71A03}" type="pres">
      <dgm:prSet presAssocID="{00BA0370-9EE9-40D4-A33A-B9576AB4A304}" presName="parSpace" presStyleCnt="0"/>
      <dgm:spPr/>
    </dgm:pt>
    <dgm:pt modelId="{7DF1F756-396B-414A-90A6-05C428699DB2}" type="pres">
      <dgm:prSet presAssocID="{7C6DF7A9-0AB5-4627-9D6E-96B6573BFF71}" presName="parTxOnly" presStyleLbl="node1" presStyleIdx="2" presStyleCnt="6">
        <dgm:presLayoutVars>
          <dgm:bulletEnabled val="1"/>
        </dgm:presLayoutVars>
      </dgm:prSet>
      <dgm:spPr/>
    </dgm:pt>
    <dgm:pt modelId="{0E74CBC0-7960-4628-976B-032CC258EAAA}" type="pres">
      <dgm:prSet presAssocID="{B48CE9EB-9F36-4BFA-86E5-65F12E02AE2E}" presName="parSpace" presStyleCnt="0"/>
      <dgm:spPr/>
    </dgm:pt>
    <dgm:pt modelId="{153528C7-7238-415D-B059-FD58F9A08000}" type="pres">
      <dgm:prSet presAssocID="{B69BBC15-BD91-4FA7-85C0-277F7CDAC8F1}" presName="parTxOnly" presStyleLbl="node1" presStyleIdx="3" presStyleCnt="6">
        <dgm:presLayoutVars>
          <dgm:bulletEnabled val="1"/>
        </dgm:presLayoutVars>
      </dgm:prSet>
      <dgm:spPr/>
    </dgm:pt>
    <dgm:pt modelId="{3D98FED3-E604-48AE-8BC5-CBE4155BCA79}" type="pres">
      <dgm:prSet presAssocID="{C270F61E-9086-4980-9D06-C1F6E97213CD}" presName="parSpace" presStyleCnt="0"/>
      <dgm:spPr/>
    </dgm:pt>
    <dgm:pt modelId="{132B5955-CF1C-45D5-9962-9857B1804926}" type="pres">
      <dgm:prSet presAssocID="{D70902D0-3BF4-4D42-A6C8-D0D85B8ECFEB}" presName="parTxOnly" presStyleLbl="node1" presStyleIdx="4" presStyleCnt="6">
        <dgm:presLayoutVars>
          <dgm:bulletEnabled val="1"/>
        </dgm:presLayoutVars>
      </dgm:prSet>
      <dgm:spPr/>
    </dgm:pt>
    <dgm:pt modelId="{F3B15BB5-989E-4D91-AD88-A3704655F722}" type="pres">
      <dgm:prSet presAssocID="{CE76BA01-584F-49EC-A09F-02AFAECCEBEE}" presName="parSpace" presStyleCnt="0"/>
      <dgm:spPr/>
    </dgm:pt>
    <dgm:pt modelId="{7289E2A9-DE14-47B0-AD23-DAD984570E9A}" type="pres">
      <dgm:prSet presAssocID="{0868BD29-8FCE-464B-AFB5-63197AC44049}" presName="parTxOnly" presStyleLbl="node1" presStyleIdx="5" presStyleCnt="6">
        <dgm:presLayoutVars>
          <dgm:bulletEnabled val="1"/>
        </dgm:presLayoutVars>
      </dgm:prSet>
      <dgm:spPr/>
    </dgm:pt>
  </dgm:ptLst>
  <dgm:cxnLst>
    <dgm:cxn modelId="{A5B4100B-70BD-4A20-8BD5-324731A4AE3D}" type="presOf" srcId="{7C6DF7A9-0AB5-4627-9D6E-96B6573BFF71}" destId="{7DF1F756-396B-414A-90A6-05C428699DB2}" srcOrd="0" destOrd="0" presId="urn:microsoft.com/office/officeart/2005/8/layout/hChevron3"/>
    <dgm:cxn modelId="{572E5B1A-52D2-4B7E-85B3-98A339A8DC9D}" srcId="{47983979-D514-4192-A074-0B40478A4E3E}" destId="{7C6DF7A9-0AB5-4627-9D6E-96B6573BFF71}" srcOrd="2" destOrd="0" parTransId="{A164714C-E490-401F-9CDC-20F6E802EC58}" sibTransId="{B48CE9EB-9F36-4BFA-86E5-65F12E02AE2E}"/>
    <dgm:cxn modelId="{667AB829-F02B-443C-AD95-1330FDB25EEB}" type="presOf" srcId="{0868BD29-8FCE-464B-AFB5-63197AC44049}" destId="{7289E2A9-DE14-47B0-AD23-DAD984570E9A}" srcOrd="0" destOrd="0" presId="urn:microsoft.com/office/officeart/2005/8/layout/hChevron3"/>
    <dgm:cxn modelId="{81B26642-28D5-4719-B1A4-73594A4684DF}" srcId="{47983979-D514-4192-A074-0B40478A4E3E}" destId="{B69BBC15-BD91-4FA7-85C0-277F7CDAC8F1}" srcOrd="3" destOrd="0" parTransId="{B900E6D5-6819-4A05-8222-45F9113A16E7}" sibTransId="{C270F61E-9086-4980-9D06-C1F6E97213CD}"/>
    <dgm:cxn modelId="{6D203352-7E94-45C7-BDCE-D393D56BB734}" type="presOf" srcId="{D70902D0-3BF4-4D42-A6C8-D0D85B8ECFEB}" destId="{132B5955-CF1C-45D5-9962-9857B1804926}" srcOrd="0" destOrd="0" presId="urn:microsoft.com/office/officeart/2005/8/layout/hChevron3"/>
    <dgm:cxn modelId="{2CC31E83-C75C-42AD-AE8E-F2E0001AC124}" srcId="{47983979-D514-4192-A074-0B40478A4E3E}" destId="{D70902D0-3BF4-4D42-A6C8-D0D85B8ECFEB}" srcOrd="4" destOrd="0" parTransId="{D580EB41-551B-4364-B0FF-709FDDA81474}" sibTransId="{CE76BA01-584F-49EC-A09F-02AFAECCEBEE}"/>
    <dgm:cxn modelId="{70276684-ED16-4428-A1AA-C8C70848ACF2}" srcId="{47983979-D514-4192-A074-0B40478A4E3E}" destId="{317ADBB7-891B-4492-8922-90FB90BAE061}" srcOrd="1" destOrd="0" parTransId="{2C14E47E-DED3-4F3F-9224-B90A2974981E}" sibTransId="{00BA0370-9EE9-40D4-A33A-B9576AB4A304}"/>
    <dgm:cxn modelId="{E581529A-A111-4B50-89C1-98C428680769}" type="presOf" srcId="{47983979-D514-4192-A074-0B40478A4E3E}" destId="{ED04BB7B-DDF0-4CA9-8420-1A6131025801}" srcOrd="0" destOrd="0" presId="urn:microsoft.com/office/officeart/2005/8/layout/hChevron3"/>
    <dgm:cxn modelId="{0FEE4E9B-0E47-433C-BF70-25C8D9E84419}" srcId="{47983979-D514-4192-A074-0B40478A4E3E}" destId="{0868BD29-8FCE-464B-AFB5-63197AC44049}" srcOrd="5" destOrd="0" parTransId="{A2BA19FC-5BCA-42F0-9A26-2E5BF332D0BE}" sibTransId="{6EC692FD-3A0E-49CA-9B51-E557603A3AFE}"/>
    <dgm:cxn modelId="{35D93AA8-2EFA-4515-9DB2-6FC6C1BE18A4}" srcId="{47983979-D514-4192-A074-0B40478A4E3E}" destId="{0A5E60F8-0416-48E0-9653-F9D5D8B81829}" srcOrd="0" destOrd="0" parTransId="{3EAD6BB0-D495-4536-9CEB-1F81273F5B81}" sibTransId="{7754054F-12FB-4568-A0BE-2A4419F8063B}"/>
    <dgm:cxn modelId="{393C88BF-1196-4314-9942-527D10ECE189}" type="presOf" srcId="{B69BBC15-BD91-4FA7-85C0-277F7CDAC8F1}" destId="{153528C7-7238-415D-B059-FD58F9A08000}" srcOrd="0" destOrd="0" presId="urn:microsoft.com/office/officeart/2005/8/layout/hChevron3"/>
    <dgm:cxn modelId="{C988C4C7-5496-4141-B9DA-63477AAA01D4}" type="presOf" srcId="{0A5E60F8-0416-48E0-9653-F9D5D8B81829}" destId="{BA7DB5F6-C830-4008-8E06-F77A24DEB328}" srcOrd="0" destOrd="0" presId="urn:microsoft.com/office/officeart/2005/8/layout/hChevron3"/>
    <dgm:cxn modelId="{D7209CC8-5BCA-4C1D-A089-69EB3FEA2892}" type="presOf" srcId="{317ADBB7-891B-4492-8922-90FB90BAE061}" destId="{890C9651-7BBD-4CCC-8710-DC2CB3CC1776}" srcOrd="0" destOrd="0" presId="urn:microsoft.com/office/officeart/2005/8/layout/hChevron3"/>
    <dgm:cxn modelId="{A779426B-5FE5-4E5F-A2A8-58E816819891}" type="presParOf" srcId="{ED04BB7B-DDF0-4CA9-8420-1A6131025801}" destId="{BA7DB5F6-C830-4008-8E06-F77A24DEB328}" srcOrd="0" destOrd="0" presId="urn:microsoft.com/office/officeart/2005/8/layout/hChevron3"/>
    <dgm:cxn modelId="{EAD7EAA4-BE0B-405F-B51A-D31A0CC3F450}" type="presParOf" srcId="{ED04BB7B-DDF0-4CA9-8420-1A6131025801}" destId="{BBCED7A5-1A13-47C9-9783-7D2889BC2EB2}" srcOrd="1" destOrd="0" presId="urn:microsoft.com/office/officeart/2005/8/layout/hChevron3"/>
    <dgm:cxn modelId="{D16D2179-789E-44EA-AD98-88B8C481AEE9}" type="presParOf" srcId="{ED04BB7B-DDF0-4CA9-8420-1A6131025801}" destId="{890C9651-7BBD-4CCC-8710-DC2CB3CC1776}" srcOrd="2" destOrd="0" presId="urn:microsoft.com/office/officeart/2005/8/layout/hChevron3"/>
    <dgm:cxn modelId="{44D3ED8A-7352-4C70-8F5F-87F7307AE60B}" type="presParOf" srcId="{ED04BB7B-DDF0-4CA9-8420-1A6131025801}" destId="{26CC990B-008B-437B-BF2B-16E578F71A03}" srcOrd="3" destOrd="0" presId="urn:microsoft.com/office/officeart/2005/8/layout/hChevron3"/>
    <dgm:cxn modelId="{3F458252-E797-4EF9-B17D-C618842D0E86}" type="presParOf" srcId="{ED04BB7B-DDF0-4CA9-8420-1A6131025801}" destId="{7DF1F756-396B-414A-90A6-05C428699DB2}" srcOrd="4" destOrd="0" presId="urn:microsoft.com/office/officeart/2005/8/layout/hChevron3"/>
    <dgm:cxn modelId="{8FED026D-4A2E-4CE3-B47A-BB73FA00F658}" type="presParOf" srcId="{ED04BB7B-DDF0-4CA9-8420-1A6131025801}" destId="{0E74CBC0-7960-4628-976B-032CC258EAAA}" srcOrd="5" destOrd="0" presId="urn:microsoft.com/office/officeart/2005/8/layout/hChevron3"/>
    <dgm:cxn modelId="{FD3F4A16-B3F0-4BA6-8CF5-76E1159BBF56}" type="presParOf" srcId="{ED04BB7B-DDF0-4CA9-8420-1A6131025801}" destId="{153528C7-7238-415D-B059-FD58F9A08000}" srcOrd="6" destOrd="0" presId="urn:microsoft.com/office/officeart/2005/8/layout/hChevron3"/>
    <dgm:cxn modelId="{949E4895-B282-4DB4-A4FE-C83CEAD5B2E6}" type="presParOf" srcId="{ED04BB7B-DDF0-4CA9-8420-1A6131025801}" destId="{3D98FED3-E604-48AE-8BC5-CBE4155BCA79}" srcOrd="7" destOrd="0" presId="urn:microsoft.com/office/officeart/2005/8/layout/hChevron3"/>
    <dgm:cxn modelId="{C461E7BB-7C55-4B6B-A009-F53FAA125049}" type="presParOf" srcId="{ED04BB7B-DDF0-4CA9-8420-1A6131025801}" destId="{132B5955-CF1C-45D5-9962-9857B1804926}" srcOrd="8" destOrd="0" presId="urn:microsoft.com/office/officeart/2005/8/layout/hChevron3"/>
    <dgm:cxn modelId="{14C586A2-8AC5-4BCC-BD5B-3AFD77D6347B}" type="presParOf" srcId="{ED04BB7B-DDF0-4CA9-8420-1A6131025801}" destId="{F3B15BB5-989E-4D91-AD88-A3704655F722}" srcOrd="9" destOrd="0" presId="urn:microsoft.com/office/officeart/2005/8/layout/hChevron3"/>
    <dgm:cxn modelId="{C2713224-828A-4052-A449-6F50F0CDE795}" type="presParOf" srcId="{ED04BB7B-DDF0-4CA9-8420-1A6131025801}" destId="{7289E2A9-DE14-47B0-AD23-DAD984570E9A}"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DB5F6-C830-4008-8E06-F77A24DEB328}">
      <dsp:nvSpPr>
        <dsp:cNvPr id="0" name=""/>
        <dsp:cNvSpPr/>
      </dsp:nvSpPr>
      <dsp:spPr>
        <a:xfrm>
          <a:off x="19950" y="587717"/>
          <a:ext cx="1846194" cy="738477"/>
        </a:xfrm>
        <a:prstGeom prst="homePlat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dirty="0"/>
            <a:t>Selecting and Understanding Dataset</a:t>
          </a:r>
          <a:endParaRPr lang="en-MY" sz="1400" kern="1200" dirty="0"/>
        </a:p>
      </dsp:txBody>
      <dsp:txXfrm>
        <a:off x="19950" y="587717"/>
        <a:ext cx="1661575" cy="738477"/>
      </dsp:txXfrm>
    </dsp:sp>
    <dsp:sp modelId="{890C9651-7BBD-4CCC-8710-DC2CB3CC1776}">
      <dsp:nvSpPr>
        <dsp:cNvPr id="0" name=""/>
        <dsp:cNvSpPr/>
      </dsp:nvSpPr>
      <dsp:spPr>
        <a:xfrm>
          <a:off x="1478082" y="582636"/>
          <a:ext cx="1846194" cy="73847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dirty="0"/>
            <a:t>Audio Pre-processing</a:t>
          </a:r>
          <a:endParaRPr lang="en-MY" sz="1400" kern="1200" dirty="0"/>
        </a:p>
      </dsp:txBody>
      <dsp:txXfrm>
        <a:off x="1847321" y="582636"/>
        <a:ext cx="1107717" cy="738477"/>
      </dsp:txXfrm>
    </dsp:sp>
    <dsp:sp modelId="{7DF1F756-396B-414A-90A6-05C428699DB2}">
      <dsp:nvSpPr>
        <dsp:cNvPr id="0" name=""/>
        <dsp:cNvSpPr/>
      </dsp:nvSpPr>
      <dsp:spPr>
        <a:xfrm>
          <a:off x="2955038" y="582636"/>
          <a:ext cx="1846194" cy="73847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dirty="0"/>
            <a:t>Audio Features Extraction</a:t>
          </a:r>
          <a:endParaRPr lang="en-MY" sz="1400" kern="1200" dirty="0"/>
        </a:p>
      </dsp:txBody>
      <dsp:txXfrm>
        <a:off x="3324277" y="582636"/>
        <a:ext cx="1107717" cy="738477"/>
      </dsp:txXfrm>
    </dsp:sp>
    <dsp:sp modelId="{153528C7-7238-415D-B059-FD58F9A08000}">
      <dsp:nvSpPr>
        <dsp:cNvPr id="0" name=""/>
        <dsp:cNvSpPr/>
      </dsp:nvSpPr>
      <dsp:spPr>
        <a:xfrm>
          <a:off x="4431994" y="582636"/>
          <a:ext cx="1846194" cy="73847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a:t>Data Preparation</a:t>
          </a:r>
          <a:endParaRPr lang="en-MY" sz="1400" kern="1200" dirty="0"/>
        </a:p>
      </dsp:txBody>
      <dsp:txXfrm>
        <a:off x="4801233" y="582636"/>
        <a:ext cx="1107717" cy="738477"/>
      </dsp:txXfrm>
    </dsp:sp>
    <dsp:sp modelId="{132B5955-CF1C-45D5-9962-9857B1804926}">
      <dsp:nvSpPr>
        <dsp:cNvPr id="0" name=""/>
        <dsp:cNvSpPr/>
      </dsp:nvSpPr>
      <dsp:spPr>
        <a:xfrm>
          <a:off x="5908949" y="582636"/>
          <a:ext cx="1846194" cy="73847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a:t>Model Training</a:t>
          </a:r>
          <a:endParaRPr lang="en-MY" sz="1400" kern="1200" dirty="0"/>
        </a:p>
      </dsp:txBody>
      <dsp:txXfrm>
        <a:off x="6278188" y="582636"/>
        <a:ext cx="1107717" cy="738477"/>
      </dsp:txXfrm>
    </dsp:sp>
    <dsp:sp modelId="{7289E2A9-DE14-47B0-AD23-DAD984570E9A}">
      <dsp:nvSpPr>
        <dsp:cNvPr id="0" name=""/>
        <dsp:cNvSpPr/>
      </dsp:nvSpPr>
      <dsp:spPr>
        <a:xfrm>
          <a:off x="7385905" y="582636"/>
          <a:ext cx="1846194" cy="73847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dirty="0"/>
            <a:t>Result Comparison and Analysis</a:t>
          </a:r>
          <a:endParaRPr lang="en-MY" sz="1400" kern="1200" dirty="0"/>
        </a:p>
      </dsp:txBody>
      <dsp:txXfrm>
        <a:off x="7755144" y="582636"/>
        <a:ext cx="1107717" cy="73847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248F8D70-2D3E-4595-AD48-82416F0555DF}" type="datetimeFigureOut">
              <a:rPr lang="en-US" smtClean="0"/>
              <a:t>4/19/2017</a:t>
            </a:fld>
            <a:endParaRPr lang="en-US"/>
          </a:p>
        </p:txBody>
      </p:sp>
      <p:sp>
        <p:nvSpPr>
          <p:cNvPr id="4" name="Footer Placeholder 3"/>
          <p:cNvSpPr>
            <a:spLocks noGrp="1"/>
          </p:cNvSpPr>
          <p:nvPr>
            <p:ph type="ftr" sz="quarter" idx="2"/>
          </p:nvPr>
        </p:nvSpPr>
        <p:spPr>
          <a:xfrm>
            <a:off x="0" y="9120189"/>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81012"/>
          </a:xfrm>
          <a:prstGeom prst="rect">
            <a:avLst/>
          </a:prstGeom>
        </p:spPr>
        <p:txBody>
          <a:bodyPr vert="horz" lIns="91440" tIns="45720" rIns="91440" bIns="45720" rtlCol="0" anchor="b"/>
          <a:lstStyle>
            <a:lvl1pPr algn="r">
              <a:defRPr sz="1200"/>
            </a:lvl1pPr>
          </a:lstStyle>
          <a:p>
            <a:fld id="{C91658FC-3091-41ED-989D-424257F94DDD}" type="slidenum">
              <a:rPr lang="en-US" smtClean="0"/>
              <a:t>‹#›</a:t>
            </a:fld>
            <a:endParaRPr lang="en-US"/>
          </a:p>
        </p:txBody>
      </p:sp>
    </p:spTree>
    <p:extLst>
      <p:ext uri="{BB962C8B-B14F-4D97-AF65-F5344CB8AC3E}">
        <p14:creationId xmlns:p14="http://schemas.microsoft.com/office/powerpoint/2010/main" val="1120275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MY"/>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960FD4E-A591-4C27-AD68-D552AE2ED0AA}" type="datetimeFigureOut">
              <a:rPr lang="en-MY" smtClean="0"/>
              <a:t>19/4/2017</a:t>
            </a:fld>
            <a:endParaRPr lang="en-MY"/>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MY"/>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9119475"/>
            <a:ext cx="3169920" cy="481726"/>
          </a:xfrm>
          <a:prstGeom prst="rect">
            <a:avLst/>
          </a:prstGeom>
        </p:spPr>
        <p:txBody>
          <a:bodyPr vert="horz" lIns="96661" tIns="48331" rIns="96661" bIns="48331" rtlCol="0" anchor="b"/>
          <a:lstStyle>
            <a:lvl1pPr algn="l">
              <a:defRPr sz="1300"/>
            </a:lvl1pPr>
          </a:lstStyle>
          <a:p>
            <a:endParaRPr lang="en-MY"/>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61" tIns="48331" rIns="96661" bIns="48331" rtlCol="0" anchor="b"/>
          <a:lstStyle>
            <a:lvl1pPr algn="r">
              <a:defRPr sz="1300"/>
            </a:lvl1pPr>
          </a:lstStyle>
          <a:p>
            <a:fld id="{C9FAFD04-AA8B-4D84-AFCA-5409B01C7837}" type="slidenum">
              <a:rPr lang="en-MY" smtClean="0"/>
              <a:t>‹#›</a:t>
            </a:fld>
            <a:endParaRPr lang="en-MY"/>
          </a:p>
        </p:txBody>
      </p:sp>
    </p:spTree>
    <p:extLst>
      <p:ext uri="{BB962C8B-B14F-4D97-AF65-F5344CB8AC3E}">
        <p14:creationId xmlns:p14="http://schemas.microsoft.com/office/powerpoint/2010/main" val="63150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r>
              <a:rPr lang="en-US" baseline="0" dirty="0"/>
              <a:t> my name is Jun Wei. My FYP topic is about diagnosing depression using speech. As shown in the photo, depression has huge impact to our life.</a:t>
            </a:r>
            <a:endParaRPr lang="en-MY" b="1" dirty="0"/>
          </a:p>
        </p:txBody>
      </p:sp>
      <p:sp>
        <p:nvSpPr>
          <p:cNvPr id="4" name="Slide Number Placeholder 3"/>
          <p:cNvSpPr>
            <a:spLocks noGrp="1"/>
          </p:cNvSpPr>
          <p:nvPr>
            <p:ph type="sldNum" sz="quarter" idx="10"/>
          </p:nvPr>
        </p:nvSpPr>
        <p:spPr/>
        <p:txBody>
          <a:bodyPr/>
          <a:lstStyle/>
          <a:p>
            <a:fld id="{C9FAFD04-AA8B-4D84-AFCA-5409B01C7837}" type="slidenum">
              <a:rPr lang="en-MY" smtClean="0"/>
              <a:t>1</a:t>
            </a:fld>
            <a:endParaRPr lang="en-MY"/>
          </a:p>
        </p:txBody>
      </p:sp>
    </p:spTree>
    <p:extLst>
      <p:ext uri="{BB962C8B-B14F-4D97-AF65-F5344CB8AC3E}">
        <p14:creationId xmlns:p14="http://schemas.microsoft.com/office/powerpoint/2010/main" val="270705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Next, we can take a look on the histogram. It shows the distribution of the data over each score. As you can see the distribution of phq-8 still cannot be like the image produced by computer yet.</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10</a:t>
            </a:fld>
            <a:endParaRPr lang="en-MY"/>
          </a:p>
        </p:txBody>
      </p:sp>
    </p:spTree>
    <p:extLst>
      <p:ext uri="{BB962C8B-B14F-4D97-AF65-F5344CB8AC3E}">
        <p14:creationId xmlns:p14="http://schemas.microsoft.com/office/powerpoint/2010/main" val="2986279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shows the distribution of the data over depression level. While depression level still could not imply if a person has depression or not, we could provide an objective measure or a warning to the person is being diagnosed.</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11</a:t>
            </a:fld>
            <a:endParaRPr lang="en-MY"/>
          </a:p>
        </p:txBody>
      </p:sp>
    </p:spTree>
    <p:extLst>
      <p:ext uri="{BB962C8B-B14F-4D97-AF65-F5344CB8AC3E}">
        <p14:creationId xmlns:p14="http://schemas.microsoft.com/office/powerpoint/2010/main" val="287862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After obtaining the data, we would need to preprocess the audio. This is the original audio, as you can  hear, there are a lot of noisy voice and contains other person’s speech.</a:t>
            </a:r>
            <a:br>
              <a:rPr lang="en-US" baseline="0" dirty="0"/>
            </a:br>
            <a:br>
              <a:rPr lang="en-US" baseline="0" dirty="0"/>
            </a:br>
            <a:r>
              <a:rPr lang="en-US" baseline="0" dirty="0"/>
              <a:t>Thus, we use FFMPEG and SOX to reduce the </a:t>
            </a:r>
            <a:r>
              <a:rPr lang="en-US" baseline="0" dirty="0" err="1"/>
              <a:t>noice</a:t>
            </a:r>
            <a:r>
              <a:rPr lang="en-US" baseline="0" dirty="0"/>
              <a:t>.</a:t>
            </a:r>
          </a:p>
          <a:p>
            <a:endParaRPr lang="en-US" baseline="0" dirty="0"/>
          </a:p>
          <a:p>
            <a:r>
              <a:rPr lang="en-US" baseline="0" dirty="0"/>
              <a:t>Then, we obtain speech segments using the transcript they provide.</a:t>
            </a:r>
          </a:p>
          <a:p>
            <a:endParaRPr lang="en-US" baseline="0" dirty="0"/>
          </a:p>
          <a:p>
            <a:r>
              <a:rPr lang="en-US" baseline="0" dirty="0"/>
              <a:t>After that, we merge them into one audio.</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12</a:t>
            </a:fld>
            <a:endParaRPr lang="en-MY"/>
          </a:p>
        </p:txBody>
      </p:sp>
    </p:spTree>
    <p:extLst>
      <p:ext uri="{BB962C8B-B14F-4D97-AF65-F5344CB8AC3E}">
        <p14:creationId xmlns:p14="http://schemas.microsoft.com/office/powerpoint/2010/main" val="443767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 order to perform machine</a:t>
            </a:r>
            <a:r>
              <a:rPr lang="en-US" baseline="0" dirty="0"/>
              <a:t> learning we need to extract some audio feature from the speech to represent some features of what we hear in our ear.</a:t>
            </a:r>
          </a:p>
          <a:p>
            <a:pPr defTabSz="966612">
              <a:defRPr/>
            </a:pPr>
            <a:r>
              <a:rPr lang="en-US" altLang="zh-CN" baseline="0" dirty="0"/>
              <a:t>We make use of a python library named </a:t>
            </a:r>
            <a:r>
              <a:rPr lang="en-US" altLang="zh-CN" baseline="0" dirty="0" err="1"/>
              <a:t>pyAudioAnalysis</a:t>
            </a:r>
            <a:r>
              <a:rPr lang="en-US" altLang="zh-CN" baseline="0" dirty="0"/>
              <a:t> to extract these audio features. Note that Audio Features and Features are different. Audio Features are the sets which contain features. Features belong to the Audio Sets.</a:t>
            </a:r>
            <a:endParaRPr lang="en-US" sz="1300" dirty="0"/>
          </a:p>
        </p:txBody>
      </p:sp>
      <p:sp>
        <p:nvSpPr>
          <p:cNvPr id="4" name="Slide Number Placeholder 3"/>
          <p:cNvSpPr>
            <a:spLocks noGrp="1"/>
          </p:cNvSpPr>
          <p:nvPr>
            <p:ph type="sldNum" sz="quarter" idx="10"/>
          </p:nvPr>
        </p:nvSpPr>
        <p:spPr/>
        <p:txBody>
          <a:bodyPr/>
          <a:lstStyle/>
          <a:p>
            <a:fld id="{C9FAFD04-AA8B-4D84-AFCA-5409B01C7837}" type="slidenum">
              <a:rPr lang="en-MY" smtClean="0"/>
              <a:t>13</a:t>
            </a:fld>
            <a:endParaRPr lang="en-MY"/>
          </a:p>
        </p:txBody>
      </p:sp>
    </p:spTree>
    <p:extLst>
      <p:ext uri="{BB962C8B-B14F-4D97-AF65-F5344CB8AC3E}">
        <p14:creationId xmlns:p14="http://schemas.microsoft.com/office/powerpoint/2010/main" val="120907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There are 2 normalization methods being used in the depression community which are Min-max scaled and Feature Warping. Feature Warping changes the distribution of the data, in this case, to normal distribution (0 mean), min-max scaled is used by many related studies such as MITLL, the idea is to scale the data from a minimum to maximum. Audio Feature Standardization is something similar to Feature Warping, except that it treats audio features as a unit instead of treating every features individually.</a:t>
            </a:r>
          </a:p>
        </p:txBody>
      </p:sp>
      <p:sp>
        <p:nvSpPr>
          <p:cNvPr id="4" name="Slide Number Placeholder 3"/>
          <p:cNvSpPr>
            <a:spLocks noGrp="1"/>
          </p:cNvSpPr>
          <p:nvPr>
            <p:ph type="sldNum" sz="quarter" idx="10"/>
          </p:nvPr>
        </p:nvSpPr>
        <p:spPr/>
        <p:txBody>
          <a:bodyPr/>
          <a:lstStyle/>
          <a:p>
            <a:fld id="{C9FAFD04-AA8B-4D84-AFCA-5409B01C7837}" type="slidenum">
              <a:rPr lang="en-MY" smtClean="0"/>
              <a:t>14</a:t>
            </a:fld>
            <a:endParaRPr lang="en-MY"/>
          </a:p>
        </p:txBody>
      </p:sp>
    </p:spTree>
    <p:extLst>
      <p:ext uri="{BB962C8B-B14F-4D97-AF65-F5344CB8AC3E}">
        <p14:creationId xmlns:p14="http://schemas.microsoft.com/office/powerpoint/2010/main" val="1763741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MY" dirty="0"/>
              <a:t>The main feature selection method that we tried is </a:t>
            </a:r>
            <a:r>
              <a:rPr lang="en-SG" sz="1300" dirty="0"/>
              <a:t>Audio Feature Selection via Complete Search</a:t>
            </a:r>
            <a:r>
              <a:rPr lang="en-MY" sz="1300" dirty="0"/>
              <a:t>. It exhaustively search for the best audio feature set. </a:t>
            </a:r>
          </a:p>
          <a:p>
            <a:pPr defTabSz="966612">
              <a:defRPr/>
            </a:pPr>
            <a:endParaRPr lang="en-MY" sz="1300" dirty="0"/>
          </a:p>
          <a:p>
            <a:pPr defTabSz="966612">
              <a:defRPr/>
            </a:pPr>
            <a:r>
              <a:rPr lang="en-MY" sz="1300" dirty="0"/>
              <a:t>Other </a:t>
            </a:r>
            <a:r>
              <a:rPr lang="en-MY" sz="1300" dirty="0" err="1"/>
              <a:t>sophiscated</a:t>
            </a:r>
            <a:r>
              <a:rPr lang="en-MY" sz="1300" dirty="0"/>
              <a:t> feature selection methods include </a:t>
            </a:r>
            <a:r>
              <a:rPr lang="en-US" sz="1400" dirty="0">
                <a:solidFill>
                  <a:srgbClr val="FFC000"/>
                </a:solidFill>
              </a:rPr>
              <a:t>Relief, Fisher, CIFE, CMIM, MRMR, MIFS, ICAP, FCBF, CFS and GINI. We propose Audio Feature Selection via Complete Search because these methods treat every features individually but not viewing the audio feature as a unit. However, we still use them, because they might be useful for us to identify redundant features.</a:t>
            </a:r>
            <a:endParaRPr lang="en-MY" sz="1300" dirty="0"/>
          </a:p>
        </p:txBody>
      </p:sp>
      <p:sp>
        <p:nvSpPr>
          <p:cNvPr id="4" name="Slide Number Placeholder 3"/>
          <p:cNvSpPr>
            <a:spLocks noGrp="1"/>
          </p:cNvSpPr>
          <p:nvPr>
            <p:ph type="sldNum" sz="quarter" idx="10"/>
          </p:nvPr>
        </p:nvSpPr>
        <p:spPr/>
        <p:txBody>
          <a:bodyPr/>
          <a:lstStyle/>
          <a:p>
            <a:fld id="{C9FAFD04-AA8B-4D84-AFCA-5409B01C7837}" type="slidenum">
              <a:rPr lang="en-MY" smtClean="0"/>
              <a:t>15</a:t>
            </a:fld>
            <a:endParaRPr lang="en-MY"/>
          </a:p>
        </p:txBody>
      </p:sp>
    </p:spTree>
    <p:extLst>
      <p:ext uri="{BB962C8B-B14F-4D97-AF65-F5344CB8AC3E}">
        <p14:creationId xmlns:p14="http://schemas.microsoft.com/office/powerpoint/2010/main" val="2389207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models that are examined. They are quite standard and famous. RF is the baseline model, DT is used by </a:t>
            </a:r>
            <a:r>
              <a:rPr lang="en-US" dirty="0" err="1"/>
              <a:t>pampouchidou</a:t>
            </a:r>
            <a:r>
              <a:rPr lang="en-US" dirty="0"/>
              <a:t>. GP is used by MITLL.</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16</a:t>
            </a:fld>
            <a:endParaRPr lang="en-MY"/>
          </a:p>
        </p:txBody>
      </p:sp>
    </p:spTree>
    <p:extLst>
      <p:ext uri="{BB962C8B-B14F-4D97-AF65-F5344CB8AC3E}">
        <p14:creationId xmlns:p14="http://schemas.microsoft.com/office/powerpoint/2010/main" val="2306360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that we choose to use is </a:t>
            </a:r>
            <a:r>
              <a:rPr lang="en-US" dirty="0" err="1"/>
              <a:t>AdaBoost</a:t>
            </a:r>
            <a:r>
              <a:rPr lang="en-US" dirty="0"/>
              <a:t>, it is a type of ensemble that predicts based of the sum of weighted score of its classifiers. Because we have limited dataset, AB is an extremely strong model which </a:t>
            </a:r>
            <a:r>
              <a:rPr lang="en-US" sz="1200" kern="1200" dirty="0">
                <a:solidFill>
                  <a:schemeClr val="tx1"/>
                </a:solidFill>
                <a:effectLst/>
                <a:latin typeface="+mn-lt"/>
                <a:ea typeface="+mn-ea"/>
                <a:cs typeface="+mn-cs"/>
              </a:rPr>
              <a:t>it reduces the risk of choosing the wrong hypothesis, better estimates the correct hypothesis and has a larger possible space of representable hypothesis given a finite dataset. </a:t>
            </a:r>
            <a:r>
              <a:rPr lang="en-US" dirty="0"/>
              <a:t>The right graph showing the strength of boosting.</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17</a:t>
            </a:fld>
            <a:endParaRPr lang="en-MY"/>
          </a:p>
        </p:txBody>
      </p:sp>
    </p:spTree>
    <p:extLst>
      <p:ext uri="{BB962C8B-B14F-4D97-AF65-F5344CB8AC3E}">
        <p14:creationId xmlns:p14="http://schemas.microsoft.com/office/powerpoint/2010/main" val="2728279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These are the effect of Audio Feature Standardization on each individual audio features.</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18</a:t>
            </a:fld>
            <a:endParaRPr lang="en-MY"/>
          </a:p>
        </p:txBody>
      </p:sp>
    </p:spTree>
    <p:extLst>
      <p:ext uri="{BB962C8B-B14F-4D97-AF65-F5344CB8AC3E}">
        <p14:creationId xmlns:p14="http://schemas.microsoft.com/office/powerpoint/2010/main" val="1183476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As shown in the result,  </a:t>
            </a:r>
            <a:r>
              <a:rPr lang="en-US" sz="1300" dirty="0">
                <a:solidFill>
                  <a:srgbClr val="FF0000"/>
                </a:solidFill>
              </a:rPr>
              <a:t>Mean of Zero-crossing Rate, Entropy of Energy, Spectral Spread, Spectral Entropy, MFCCs, Chroma Deviation are the optimal audio feature set. ZCR, Entropy of Energy, Spectral Spread, Spectral Entropy, Chroma Deviation are all related to the variation of the speech. As we mentioned just now, variation is the key, thus, these features are the best. MFCCs are also included because they best approximate human ears.</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19</a:t>
            </a:fld>
            <a:endParaRPr lang="en-MY"/>
          </a:p>
        </p:txBody>
      </p:sp>
    </p:spTree>
    <p:extLst>
      <p:ext uri="{BB962C8B-B14F-4D97-AF65-F5344CB8AC3E}">
        <p14:creationId xmlns:p14="http://schemas.microsoft.com/office/powerpoint/2010/main" val="249527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t>
            </a:r>
            <a:r>
              <a:rPr lang="en-US" baseline="0" dirty="0"/>
              <a:t>is a type of mental illness that</a:t>
            </a:r>
            <a:r>
              <a:rPr lang="en-MY" baseline="0" dirty="0"/>
              <a:t> has a negative impact on individuals’ quality of life, in either short or long period of time.</a:t>
            </a:r>
            <a:r>
              <a:rPr lang="en-MY" dirty="0"/>
              <a:t> The aﬀected individuals range from youth to elderly. </a:t>
            </a:r>
            <a:endParaRPr lang="en-US" dirty="0"/>
          </a:p>
          <a:p>
            <a:r>
              <a:rPr lang="en-US" dirty="0"/>
              <a:t>And who knows,</a:t>
            </a:r>
            <a:r>
              <a:rPr lang="en-US" baseline="0" dirty="0"/>
              <a:t> maybe in NUS, there are a lot of people are facing depression due to exams and projects too!</a:t>
            </a:r>
            <a:endParaRPr lang="en-US" altLang="zh-CN" dirty="0"/>
          </a:p>
          <a:p>
            <a:r>
              <a:rPr lang="en-US" altLang="zh-CN" dirty="0"/>
              <a:t>Not only</a:t>
            </a:r>
            <a:r>
              <a:rPr lang="en-US" altLang="zh-CN" baseline="0" dirty="0"/>
              <a:t> depression will cause lost productivity, but also suicide.</a:t>
            </a:r>
            <a:endParaRPr lang="en-US" dirty="0"/>
          </a:p>
          <a:p>
            <a:endParaRPr lang="en-MY" dirty="0"/>
          </a:p>
          <a:p>
            <a:r>
              <a:rPr lang="en-MY" dirty="0"/>
              <a:t>Depression</a:t>
            </a:r>
            <a:r>
              <a:rPr lang="en-MY" baseline="0" dirty="0"/>
              <a:t> is also one of the economic burdens in the world. </a:t>
            </a:r>
            <a:endParaRPr lang="en-MY" dirty="0"/>
          </a:p>
          <a:p>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2</a:t>
            </a:fld>
            <a:endParaRPr lang="en-MY"/>
          </a:p>
        </p:txBody>
      </p:sp>
    </p:spTree>
    <p:extLst>
      <p:ext uri="{BB962C8B-B14F-4D97-AF65-F5344CB8AC3E}">
        <p14:creationId xmlns:p14="http://schemas.microsoft.com/office/powerpoint/2010/main" val="910770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comparison of our proposed method and related studies.</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20</a:t>
            </a:fld>
            <a:endParaRPr lang="en-MY"/>
          </a:p>
        </p:txBody>
      </p:sp>
    </p:spTree>
    <p:extLst>
      <p:ext uri="{BB962C8B-B14F-4D97-AF65-F5344CB8AC3E}">
        <p14:creationId xmlns:p14="http://schemas.microsoft.com/office/powerpoint/2010/main" val="272322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This is the result of our proposed model compared to other related studies in binary classification.</a:t>
            </a:r>
          </a:p>
        </p:txBody>
      </p:sp>
      <p:sp>
        <p:nvSpPr>
          <p:cNvPr id="4" name="Slide Number Placeholder 3"/>
          <p:cNvSpPr>
            <a:spLocks noGrp="1"/>
          </p:cNvSpPr>
          <p:nvPr>
            <p:ph type="sldNum" sz="quarter" idx="10"/>
          </p:nvPr>
        </p:nvSpPr>
        <p:spPr/>
        <p:txBody>
          <a:bodyPr/>
          <a:lstStyle/>
          <a:p>
            <a:fld id="{C9FAFD04-AA8B-4D84-AFCA-5409B01C7837}" type="slidenum">
              <a:rPr lang="en-MY" smtClean="0"/>
              <a:t>21</a:t>
            </a:fld>
            <a:endParaRPr lang="en-MY"/>
          </a:p>
        </p:txBody>
      </p:sp>
    </p:spTree>
    <p:extLst>
      <p:ext uri="{BB962C8B-B14F-4D97-AF65-F5344CB8AC3E}">
        <p14:creationId xmlns:p14="http://schemas.microsoft.com/office/powerpoint/2010/main" val="307062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This is the result of our proposed model compared to other related studies in regression. Why our model gives the best classification result but not regression result. Our hypothesis is that people are more inclined to do the assessment truthfully thus the score might not be very accurate, however, depression level is more accurate.</a:t>
            </a:r>
          </a:p>
        </p:txBody>
      </p:sp>
      <p:sp>
        <p:nvSpPr>
          <p:cNvPr id="4" name="Slide Number Placeholder 3"/>
          <p:cNvSpPr>
            <a:spLocks noGrp="1"/>
          </p:cNvSpPr>
          <p:nvPr>
            <p:ph type="sldNum" sz="quarter" idx="10"/>
          </p:nvPr>
        </p:nvSpPr>
        <p:spPr/>
        <p:txBody>
          <a:bodyPr/>
          <a:lstStyle/>
          <a:p>
            <a:fld id="{C9FAFD04-AA8B-4D84-AFCA-5409B01C7837}" type="slidenum">
              <a:rPr lang="en-MY" smtClean="0"/>
              <a:t>22</a:t>
            </a:fld>
            <a:endParaRPr lang="en-MY"/>
          </a:p>
        </p:txBody>
      </p:sp>
    </p:spTree>
    <p:extLst>
      <p:ext uri="{BB962C8B-B14F-4D97-AF65-F5344CB8AC3E}">
        <p14:creationId xmlns:p14="http://schemas.microsoft.com/office/powerpoint/2010/main" val="1526274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In summary, this is what we achieved</a:t>
            </a:r>
          </a:p>
        </p:txBody>
      </p:sp>
      <p:sp>
        <p:nvSpPr>
          <p:cNvPr id="4" name="Slide Number Placeholder 3"/>
          <p:cNvSpPr>
            <a:spLocks noGrp="1"/>
          </p:cNvSpPr>
          <p:nvPr>
            <p:ph type="sldNum" sz="quarter" idx="10"/>
          </p:nvPr>
        </p:nvSpPr>
        <p:spPr/>
        <p:txBody>
          <a:bodyPr/>
          <a:lstStyle/>
          <a:p>
            <a:fld id="{C9FAFD04-AA8B-4D84-AFCA-5409B01C7837}" type="slidenum">
              <a:rPr lang="en-MY" smtClean="0"/>
              <a:t>23</a:t>
            </a:fld>
            <a:endParaRPr lang="en-MY"/>
          </a:p>
        </p:txBody>
      </p:sp>
    </p:spTree>
    <p:extLst>
      <p:ext uri="{BB962C8B-B14F-4D97-AF65-F5344CB8AC3E}">
        <p14:creationId xmlns:p14="http://schemas.microsoft.com/office/powerpoint/2010/main" val="1747989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In conclusion, to provide an objective measure for depression diagnosis, we try out different methods to improve the accuracy of audio model. </a:t>
            </a:r>
            <a:br>
              <a:rPr lang="en-US" dirty="0"/>
            </a:br>
            <a:br>
              <a:rPr lang="en-US" dirty="0"/>
            </a:br>
            <a:r>
              <a:rPr lang="en-US" dirty="0"/>
              <a:t>AB trained by </a:t>
            </a:r>
            <a:r>
              <a:rPr lang="en-SG" dirty="0"/>
              <a:t>Mean of Zero-crossing Rate, Entropy of Energy, Spectral Spread, Spectral Entropy, MFCCs, Chroma Deviation provides mean F1 of 0.82 and RMSE of 6.43.</a:t>
            </a:r>
            <a:r>
              <a:rPr lang="en-MY" dirty="0"/>
              <a:t> It is a great improvement of audio classifiers but slight improvement to classifiers that include various features, hinting us that maybe we should try out more different features.</a:t>
            </a:r>
          </a:p>
          <a:p>
            <a:pPr defTabSz="966612">
              <a:defRPr/>
            </a:pPr>
            <a:endParaRPr lang="en-MY" dirty="0"/>
          </a:p>
          <a:p>
            <a:pPr defTabSz="966612">
              <a:defRPr/>
            </a:pPr>
            <a:r>
              <a:rPr lang="en-MY" dirty="0"/>
              <a:t>However, AB did well in the multi-class classification by giving mean F1 of 1. </a:t>
            </a:r>
            <a:br>
              <a:rPr lang="en-MY" dirty="0"/>
            </a:br>
            <a:br>
              <a:rPr lang="en-MY" dirty="0"/>
            </a:br>
            <a:r>
              <a:rPr lang="en-MY" dirty="0"/>
              <a:t>The optimal audio feature set is chosen using exhaustive search</a:t>
            </a:r>
          </a:p>
          <a:p>
            <a:pPr defTabSz="966612">
              <a:defRPr/>
            </a:pPr>
            <a:br>
              <a:rPr lang="en-MY" dirty="0"/>
            </a:br>
            <a:r>
              <a:rPr lang="en-MY" dirty="0"/>
              <a:t>On the other hand, Audio Feature Standardization should be used with care.</a:t>
            </a:r>
            <a:endParaRPr lang="en-SG" dirty="0"/>
          </a:p>
        </p:txBody>
      </p:sp>
      <p:sp>
        <p:nvSpPr>
          <p:cNvPr id="4" name="Slide Number Placeholder 3"/>
          <p:cNvSpPr>
            <a:spLocks noGrp="1"/>
          </p:cNvSpPr>
          <p:nvPr>
            <p:ph type="sldNum" sz="quarter" idx="10"/>
          </p:nvPr>
        </p:nvSpPr>
        <p:spPr/>
        <p:txBody>
          <a:bodyPr/>
          <a:lstStyle/>
          <a:p>
            <a:fld id="{C9FAFD04-AA8B-4D84-AFCA-5409B01C7837}" type="slidenum">
              <a:rPr lang="en-MY" smtClean="0"/>
              <a:t>24</a:t>
            </a:fld>
            <a:endParaRPr lang="en-MY"/>
          </a:p>
        </p:txBody>
      </p:sp>
    </p:spTree>
    <p:extLst>
      <p:ext uri="{BB962C8B-B14F-4D97-AF65-F5344CB8AC3E}">
        <p14:creationId xmlns:p14="http://schemas.microsoft.com/office/powerpoint/2010/main" val="3298827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MY" dirty="0"/>
              <a:t>Depression is one of the most </a:t>
            </a:r>
            <a:r>
              <a:rPr lang="en-MY" b="1" dirty="0">
                <a:solidFill>
                  <a:srgbClr val="FF0000"/>
                </a:solidFill>
              </a:rPr>
              <a:t>under-diagnosed</a:t>
            </a:r>
            <a:r>
              <a:rPr lang="en-MY" dirty="0">
                <a:solidFill>
                  <a:srgbClr val="FF0000"/>
                </a:solidFill>
              </a:rPr>
              <a:t> </a:t>
            </a:r>
            <a:r>
              <a:rPr lang="en-MY" dirty="0"/>
              <a:t>illnesses even though it is one of the most treatable mental illnesses.</a:t>
            </a:r>
          </a:p>
          <a:p>
            <a:pPr defTabSz="966612">
              <a:defRPr/>
            </a:pPr>
            <a:r>
              <a:rPr lang="en-MY" dirty="0"/>
              <a:t>In general health-care, </a:t>
            </a:r>
            <a:r>
              <a:rPr lang="en-MY" b="1" dirty="0">
                <a:solidFill>
                  <a:srgbClr val="FF0000"/>
                </a:solidFill>
              </a:rPr>
              <a:t>48.4%</a:t>
            </a:r>
            <a:r>
              <a:rPr lang="en-MY" b="1" dirty="0"/>
              <a:t> </a:t>
            </a:r>
            <a:r>
              <a:rPr lang="en-MY" dirty="0"/>
              <a:t>of patients suﬀering from depression are unrecognized. </a:t>
            </a:r>
          </a:p>
          <a:p>
            <a:r>
              <a:rPr lang="en-US" dirty="0"/>
              <a:t>Why is depression so hard to diagnosed? The key</a:t>
            </a:r>
            <a:r>
              <a:rPr lang="en-US" baseline="0" dirty="0"/>
              <a:t> reason is they are not willing to seek help. </a:t>
            </a:r>
            <a:r>
              <a:rPr lang="en-MY" baseline="0" dirty="0"/>
              <a:t>In their opinions, being depressed implies that</a:t>
            </a:r>
          </a:p>
          <a:p>
            <a:r>
              <a:rPr lang="en-MY" baseline="0" dirty="0"/>
              <a:t>they are being weak and depression is a personality defect. They are ashamed of it, trying to hide their feelings in order to live normal.</a:t>
            </a:r>
          </a:p>
          <a:p>
            <a:r>
              <a:rPr lang="en-US" baseline="0" dirty="0"/>
              <a:t>On the other hand, if they really try to seek help, the current measures such as the questionnaires are not objective enough because</a:t>
            </a:r>
            <a:r>
              <a:rPr lang="en-MY" baseline="0" dirty="0"/>
              <a:t> one tends to improve the aspect</a:t>
            </a:r>
          </a:p>
          <a:p>
            <a:r>
              <a:rPr lang="en-US" baseline="0" dirty="0"/>
              <a:t>of his behavior when he is being observed.</a:t>
            </a:r>
          </a:p>
          <a:p>
            <a:pPr defTabSz="966612">
              <a:defRPr/>
            </a:pPr>
            <a:endParaRPr lang="en-US" dirty="0"/>
          </a:p>
        </p:txBody>
      </p:sp>
      <p:sp>
        <p:nvSpPr>
          <p:cNvPr id="4" name="Slide Number Placeholder 3"/>
          <p:cNvSpPr>
            <a:spLocks noGrp="1"/>
          </p:cNvSpPr>
          <p:nvPr>
            <p:ph type="sldNum" sz="quarter" idx="10"/>
          </p:nvPr>
        </p:nvSpPr>
        <p:spPr/>
        <p:txBody>
          <a:bodyPr/>
          <a:lstStyle/>
          <a:p>
            <a:fld id="{C9FAFD04-AA8B-4D84-AFCA-5409B01C7837}" type="slidenum">
              <a:rPr lang="en-MY" smtClean="0"/>
              <a:t>3</a:t>
            </a:fld>
            <a:endParaRPr lang="en-MY"/>
          </a:p>
        </p:txBody>
      </p:sp>
    </p:spTree>
    <p:extLst>
      <p:ext uri="{BB962C8B-B14F-4D97-AF65-F5344CB8AC3E}">
        <p14:creationId xmlns:p14="http://schemas.microsoft.com/office/powerpoint/2010/main" val="414727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is to diagnose depression using speech. It</a:t>
            </a:r>
            <a:r>
              <a:rPr lang="en-US" baseline="0" dirty="0"/>
              <a:t> is proven that </a:t>
            </a:r>
            <a:r>
              <a:rPr lang="en-MY" baseline="0" dirty="0"/>
              <a:t>d</a:t>
            </a:r>
            <a:r>
              <a:rPr lang="en-MY" dirty="0"/>
              <a:t>iminished, prosodic and monotonous speech always has a strong co-relationship with depression.</a:t>
            </a:r>
          </a:p>
          <a:p>
            <a:r>
              <a:rPr lang="en-US" dirty="0"/>
              <a:t>This</a:t>
            </a:r>
            <a:r>
              <a:rPr lang="en-US" baseline="0" dirty="0"/>
              <a:t> also suggests that every depressed individuals actually have a similar speech signal, and this is an important assumption in this project.</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4</a:t>
            </a:fld>
            <a:endParaRPr lang="en-MY"/>
          </a:p>
        </p:txBody>
      </p:sp>
    </p:spTree>
    <p:extLst>
      <p:ext uri="{BB962C8B-B14F-4D97-AF65-F5344CB8AC3E}">
        <p14:creationId xmlns:p14="http://schemas.microsoft.com/office/powerpoint/2010/main" val="1098608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 we found a competition named AVEC 2016 and it provides baseline and resources for us to start with depression diagnosis, hence we decided to try it out.</a:t>
            </a:r>
          </a:p>
          <a:p>
            <a:r>
              <a:rPr lang="en-US" baseline="0" dirty="0"/>
              <a:t>PHQ-8 is a type of depression questionnaire, it is used to construct this database. The regression score is PHQ-8 score. </a:t>
            </a:r>
            <a:br>
              <a:rPr lang="en-US" baseline="0" dirty="0"/>
            </a:br>
            <a:br>
              <a:rPr lang="en-US" baseline="0" dirty="0"/>
            </a:br>
            <a:endParaRPr lang="en-US" dirty="0"/>
          </a:p>
        </p:txBody>
      </p:sp>
      <p:sp>
        <p:nvSpPr>
          <p:cNvPr id="4" name="Slide Number Placeholder 3"/>
          <p:cNvSpPr>
            <a:spLocks noGrp="1"/>
          </p:cNvSpPr>
          <p:nvPr>
            <p:ph type="sldNum" sz="quarter" idx="10"/>
          </p:nvPr>
        </p:nvSpPr>
        <p:spPr/>
        <p:txBody>
          <a:bodyPr/>
          <a:lstStyle/>
          <a:p>
            <a:fld id="{C9FAFD04-AA8B-4D84-AFCA-5409B01C7837}" type="slidenum">
              <a:rPr lang="en-MY" smtClean="0"/>
              <a:t>5</a:t>
            </a:fld>
            <a:endParaRPr lang="en-MY"/>
          </a:p>
        </p:txBody>
      </p:sp>
    </p:spTree>
    <p:extLst>
      <p:ext uri="{BB962C8B-B14F-4D97-AF65-F5344CB8AC3E}">
        <p14:creationId xmlns:p14="http://schemas.microsoft.com/office/powerpoint/2010/main" val="2277665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studies include the </a:t>
            </a:r>
            <a:r>
              <a:rPr lang="en-US" baseline="0" dirty="0"/>
              <a:t>baseline and the challenges participants. We also looks at a lot of other related studies also. In these studies, we noticed that, there are no justification on the normalization methods used and feature selection methods used. They just use them. To find out the best way to apply normalization and feature selection method, we reviewed many of them.</a:t>
            </a:r>
          </a:p>
          <a:p>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6</a:t>
            </a:fld>
            <a:endParaRPr lang="en-MY"/>
          </a:p>
        </p:txBody>
      </p:sp>
    </p:spTree>
    <p:extLst>
      <p:ext uri="{BB962C8B-B14F-4D97-AF65-F5344CB8AC3E}">
        <p14:creationId xmlns:p14="http://schemas.microsoft.com/office/powerpoint/2010/main" val="3368316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work on binary classification task which diagnosis whether a person is depressed and regression task to find to find out the person’s phq-8 score. We also propose a multi-class classification task which predicts the depression level of a patient. We also explore the need of normalization and feature selection. </a:t>
            </a:r>
          </a:p>
        </p:txBody>
      </p:sp>
      <p:sp>
        <p:nvSpPr>
          <p:cNvPr id="4" name="Slide Number Placeholder 3"/>
          <p:cNvSpPr>
            <a:spLocks noGrp="1"/>
          </p:cNvSpPr>
          <p:nvPr>
            <p:ph type="sldNum" sz="quarter" idx="10"/>
          </p:nvPr>
        </p:nvSpPr>
        <p:spPr/>
        <p:txBody>
          <a:bodyPr/>
          <a:lstStyle/>
          <a:p>
            <a:fld id="{C9FAFD04-AA8B-4D84-AFCA-5409B01C7837}" type="slidenum">
              <a:rPr lang="en-MY" smtClean="0"/>
              <a:t>7</a:t>
            </a:fld>
            <a:endParaRPr lang="en-MY"/>
          </a:p>
        </p:txBody>
      </p:sp>
    </p:spTree>
    <p:extLst>
      <p:ext uri="{BB962C8B-B14F-4D97-AF65-F5344CB8AC3E}">
        <p14:creationId xmlns:p14="http://schemas.microsoft.com/office/powerpoint/2010/main" val="2342960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that, we conduct a series of experiments. Firstly, we would need to first understand the dataset from </a:t>
            </a:r>
            <a:r>
              <a:rPr lang="en-US" altLang="zh-CN" dirty="0"/>
              <a:t>AVEC2016, preprocess the audio, extract audio features, prepare the data, train the model and then analyze the result.</a:t>
            </a:r>
            <a:endParaRPr lang="en-US" baseline="0" dirty="0"/>
          </a:p>
          <a:p>
            <a:endParaRPr lang="en-US" baseline="0" dirty="0"/>
          </a:p>
          <a:p>
            <a:r>
              <a:rPr lang="en-US" baseline="0" dirty="0"/>
              <a:t>The data is split into train and dev set from the AVEC 2016, we train the model using train data and test them using dev data. Different learning models are compared using mean F1 and RMSE.</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8</a:t>
            </a:fld>
            <a:endParaRPr lang="en-MY"/>
          </a:p>
        </p:txBody>
      </p:sp>
    </p:spTree>
    <p:extLst>
      <p:ext uri="{BB962C8B-B14F-4D97-AF65-F5344CB8AC3E}">
        <p14:creationId xmlns:p14="http://schemas.microsoft.com/office/powerpoint/2010/main" val="348807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data provided in the AVEC 2016 (Audio-visual emotion challenge) is from  DAIC-WOZ Depression Database. It </a:t>
            </a:r>
            <a:r>
              <a:rPr lang="en-MY" baseline="0" dirty="0"/>
              <a:t>contains clinical interviews designed to support the diagnosis of psychological distress conditions such as anxiety, depression, and post-traumatic stress disorder. We can find raw audio data and video features inside the dataset.  </a:t>
            </a:r>
            <a:r>
              <a:rPr lang="en-US" baseline="0" dirty="0"/>
              <a:t>The data provided is based on the PHQ-8. Let’s listen to one of the audio segment. It’s a type of interview. As shown in the slide, depressed speech is more flat, thus is really possible to be detected using speech.</a:t>
            </a:r>
          </a:p>
        </p:txBody>
      </p:sp>
      <p:sp>
        <p:nvSpPr>
          <p:cNvPr id="4" name="Slide Number Placeholder 3"/>
          <p:cNvSpPr>
            <a:spLocks noGrp="1"/>
          </p:cNvSpPr>
          <p:nvPr>
            <p:ph type="sldNum" sz="quarter" idx="10"/>
          </p:nvPr>
        </p:nvSpPr>
        <p:spPr/>
        <p:txBody>
          <a:bodyPr/>
          <a:lstStyle/>
          <a:p>
            <a:fld id="{C9FAFD04-AA8B-4D84-AFCA-5409B01C7837}" type="slidenum">
              <a:rPr lang="en-MY" smtClean="0"/>
              <a:t>9</a:t>
            </a:fld>
            <a:endParaRPr lang="en-MY"/>
          </a:p>
        </p:txBody>
      </p:sp>
    </p:spTree>
    <p:extLst>
      <p:ext uri="{BB962C8B-B14F-4D97-AF65-F5344CB8AC3E}">
        <p14:creationId xmlns:p14="http://schemas.microsoft.com/office/powerpoint/2010/main" val="2295498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887161-1E86-47A5-8662-3AF111CE935B}"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a:xfrm>
            <a:off x="9255346" y="2750337"/>
            <a:ext cx="1171888" cy="1356442"/>
          </a:xfrm>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3809638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a:xfrm>
            <a:off x="10729455" y="4711309"/>
            <a:ext cx="1154151" cy="1090789"/>
          </a:xfrm>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29555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a:xfrm>
            <a:off x="10729455" y="4711615"/>
            <a:ext cx="1154151" cy="1090789"/>
          </a:xfrm>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13199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a:xfrm>
            <a:off x="10729455" y="4709925"/>
            <a:ext cx="1154151" cy="1090789"/>
          </a:xfrm>
        </p:spPr>
        <p:txBody>
          <a:bodyPr/>
          <a:lstStyle/>
          <a:p>
            <a:fld id="{AD7D70BA-53A1-4EFD-A416-C039180E094F}" type="slidenum">
              <a:rPr lang="en-MY" smtClean="0"/>
              <a:t>‹#›</a:t>
            </a:fld>
            <a:endParaRPr lang="en-MY"/>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53793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a:xfrm>
            <a:off x="10729455" y="4709925"/>
            <a:ext cx="1154151" cy="1090789"/>
          </a:xfrm>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2423624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887161-1E86-47A5-8662-3AF111CE935B}" type="datetimeFigureOut">
              <a:rPr lang="en-MY" smtClean="0"/>
              <a:t>19/4/2017</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1982424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887161-1E86-47A5-8662-3AF111CE935B}" type="datetimeFigureOut">
              <a:rPr lang="en-MY" smtClean="0"/>
              <a:t>19/4/2017</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851087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887161-1E86-47A5-8662-3AF111CE935B}"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1227068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8887161-1E86-47A5-8662-3AF111CE935B}" type="datetimeFigureOut">
              <a:rPr lang="en-MY" smtClean="0"/>
              <a:t>19/4/2017</a:t>
            </a:fld>
            <a:endParaRPr lang="en-MY"/>
          </a:p>
        </p:txBody>
      </p:sp>
      <p:sp>
        <p:nvSpPr>
          <p:cNvPr id="5" name="Footer Placeholder 4"/>
          <p:cNvSpPr>
            <a:spLocks noGrp="1"/>
          </p:cNvSpPr>
          <p:nvPr>
            <p:ph type="ftr" sz="quarter" idx="11"/>
          </p:nvPr>
        </p:nvSpPr>
        <p:spPr>
          <a:xfrm>
            <a:off x="680321" y="5936188"/>
            <a:ext cx="6126805" cy="365125"/>
          </a:xfrm>
        </p:spPr>
        <p:txBody>
          <a:bodyPr/>
          <a:lstStyle/>
          <a:p>
            <a:endParaRPr lang="en-MY"/>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D7D70BA-53A1-4EFD-A416-C039180E094F}" type="slidenum">
              <a:rPr lang="en-MY" smtClean="0"/>
              <a:t>‹#›</a:t>
            </a:fld>
            <a:endParaRPr lang="en-MY"/>
          </a:p>
        </p:txBody>
      </p:sp>
    </p:spTree>
    <p:extLst>
      <p:ext uri="{BB962C8B-B14F-4D97-AF65-F5344CB8AC3E}">
        <p14:creationId xmlns:p14="http://schemas.microsoft.com/office/powerpoint/2010/main" val="1359506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887161-1E86-47A5-8662-3AF111CE935B}"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389085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887161-1E86-47A5-8662-3AF111CE935B}"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a:xfrm>
            <a:off x="10729455" y="2869895"/>
            <a:ext cx="1154151" cy="1090789"/>
          </a:xfrm>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33688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887161-1E86-47A5-8662-3AF111CE935B}"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1155123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887161-1E86-47A5-8662-3AF111CE935B}" type="datetimeFigureOut">
              <a:rPr lang="en-MY" smtClean="0"/>
              <a:t>19/4/2017</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202083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887161-1E86-47A5-8662-3AF111CE935B}" type="datetimeFigureOut">
              <a:rPr lang="en-MY" smtClean="0"/>
              <a:t>19/4/2017</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1390047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8887161-1E86-47A5-8662-3AF111CE935B}" type="datetimeFigureOut">
              <a:rPr lang="en-MY" smtClean="0"/>
              <a:t>19/4/2017</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2148181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816607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2977004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887161-1E86-47A5-8662-3AF111CE935B}" type="datetimeFigureOut">
              <a:rPr lang="en-MY" smtClean="0"/>
              <a:t>19/4/2017</a:t>
            </a:fld>
            <a:endParaRPr lang="en-MY"/>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D7D70BA-53A1-4EFD-A416-C039180E094F}" type="slidenum">
              <a:rPr lang="en-MY" smtClean="0"/>
              <a:t>‹#›</a:t>
            </a:fld>
            <a:endParaRPr lang="en-MY"/>
          </a:p>
        </p:txBody>
      </p:sp>
    </p:spTree>
    <p:extLst>
      <p:ext uri="{BB962C8B-B14F-4D97-AF65-F5344CB8AC3E}">
        <p14:creationId xmlns:p14="http://schemas.microsoft.com/office/powerpoint/2010/main" val="2285951468"/>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audio" Target="../media/media5.wav"/><Relationship Id="rId3" Type="http://schemas.microsoft.com/office/2007/relationships/media" Target="../media/media4.wav"/><Relationship Id="rId7" Type="http://schemas.microsoft.com/office/2007/relationships/media" Target="../media/media5.wav"/><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1.wav"/><Relationship Id="rId11" Type="http://schemas.openxmlformats.org/officeDocument/2006/relationships/image" Target="../media/image14.png"/><Relationship Id="rId5" Type="http://schemas.microsoft.com/office/2007/relationships/media" Target="../media/media1.wav"/><Relationship Id="rId10" Type="http://schemas.openxmlformats.org/officeDocument/2006/relationships/notesSlide" Target="../notesSlides/notesSlide12.xml"/><Relationship Id="rId4" Type="http://schemas.openxmlformats.org/officeDocument/2006/relationships/audio" Target="../media/media4.wav"/><Relationship Id="rId9"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wav"/><Relationship Id="rId7" Type="http://schemas.openxmlformats.org/officeDocument/2006/relationships/image" Target="../media/image1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epressed-pati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32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0"/>
            <a:ext cx="12192000" cy="6858000"/>
          </a:xfrm>
          <a:prstGeom prst="rect">
            <a:avLst/>
          </a:prstGeom>
          <a:solidFill>
            <a:srgbClr val="FFFFFF">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Title 1"/>
          <p:cNvSpPr>
            <a:spLocks noGrp="1"/>
          </p:cNvSpPr>
          <p:nvPr>
            <p:ph type="ctrTitle"/>
          </p:nvPr>
        </p:nvSpPr>
        <p:spPr>
          <a:xfrm>
            <a:off x="2573311" y="2380345"/>
            <a:ext cx="5881141" cy="2823996"/>
          </a:xfrm>
        </p:spPr>
        <p:txBody>
          <a:bodyPr>
            <a:normAutofit fontScale="90000"/>
          </a:bodyPr>
          <a:lstStyle/>
          <a:p>
            <a:pPr algn="ctr"/>
            <a:r>
              <a:rPr lang="en-MY" altLang="zh-CN" dirty="0"/>
              <a:t>Depression Diagnosis from Speech</a:t>
            </a:r>
            <a:br>
              <a:rPr lang="en-MY" altLang="zh-CN" dirty="0"/>
            </a:br>
            <a:br>
              <a:rPr lang="en-MY" altLang="zh-CN" dirty="0"/>
            </a:br>
            <a:endParaRPr lang="en-MY" dirty="0"/>
          </a:p>
        </p:txBody>
      </p:sp>
      <p:sp>
        <p:nvSpPr>
          <p:cNvPr id="4" name="TextBox 3"/>
          <p:cNvSpPr txBox="1"/>
          <p:nvPr/>
        </p:nvSpPr>
        <p:spPr>
          <a:xfrm>
            <a:off x="0" y="5233403"/>
            <a:ext cx="5756223" cy="1569660"/>
          </a:xfrm>
          <a:prstGeom prst="rect">
            <a:avLst/>
          </a:prstGeom>
          <a:noFill/>
        </p:spPr>
        <p:txBody>
          <a:bodyPr wrap="square" rtlCol="0">
            <a:spAutoFit/>
          </a:bodyPr>
          <a:lstStyle/>
          <a:p>
            <a:r>
              <a:rPr lang="en-US" sz="3200" dirty="0"/>
              <a:t>Chan Jun Wei </a:t>
            </a:r>
          </a:p>
          <a:p>
            <a:r>
              <a:rPr lang="en-US" sz="3200" dirty="0"/>
              <a:t>A0112084U</a:t>
            </a:r>
          </a:p>
          <a:p>
            <a:r>
              <a:rPr lang="en-SG" sz="3200" dirty="0"/>
              <a:t>Advisor: Prof </a:t>
            </a:r>
            <a:r>
              <a:rPr lang="en-SG" sz="3200" dirty="0" err="1"/>
              <a:t>Ooi</a:t>
            </a:r>
            <a:r>
              <a:rPr lang="en-SG" sz="3200" dirty="0"/>
              <a:t> Wei Tsang</a:t>
            </a:r>
            <a:endParaRPr lang="en-MY" sz="3200" dirty="0"/>
          </a:p>
        </p:txBody>
      </p:sp>
    </p:spTree>
    <p:extLst>
      <p:ext uri="{BB962C8B-B14F-4D97-AF65-F5344CB8AC3E}">
        <p14:creationId xmlns:p14="http://schemas.microsoft.com/office/powerpoint/2010/main" val="133326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Understanding Dataset</a:t>
            </a:r>
            <a:endParaRPr lang="en-MY" b="1" dirty="0"/>
          </a:p>
        </p:txBody>
      </p:sp>
      <p:grpSp>
        <p:nvGrpSpPr>
          <p:cNvPr id="4" name="Group 3"/>
          <p:cNvGrpSpPr/>
          <p:nvPr/>
        </p:nvGrpSpPr>
        <p:grpSpPr>
          <a:xfrm>
            <a:off x="680321" y="2083633"/>
            <a:ext cx="10625215" cy="4575124"/>
            <a:chOff x="179880" y="1552804"/>
            <a:chExt cx="12101697" cy="5210884"/>
          </a:xfrm>
        </p:grpSpPr>
        <p:grpSp>
          <p:nvGrpSpPr>
            <p:cNvPr id="3" name="Group 2"/>
            <p:cNvGrpSpPr/>
            <p:nvPr/>
          </p:nvGrpSpPr>
          <p:grpSpPr>
            <a:xfrm>
              <a:off x="179880" y="1552804"/>
              <a:ext cx="12012119" cy="4699674"/>
              <a:chOff x="179880" y="1552804"/>
              <a:chExt cx="12012119" cy="4699674"/>
            </a:xfrm>
          </p:grpSpPr>
          <p:pic>
            <p:nvPicPr>
              <p:cNvPr id="15" name="Picture 14" descr="C:\Users\junwei\AppData\Local\Microsoft\Windows\INetCache\Content.Word\PHQ8_Dev.png"/>
              <p:cNvPicPr/>
              <p:nvPr/>
            </p:nvPicPr>
            <p:blipFill>
              <a:blip r:embed="rId3">
                <a:extLst>
                  <a:ext uri="{28A0092B-C50C-407E-A947-70E740481C1C}">
                    <a14:useLocalDpi xmlns:a14="http://schemas.microsoft.com/office/drawing/2010/main" val="0"/>
                  </a:ext>
                </a:extLst>
              </a:blip>
              <a:srcRect/>
              <a:stretch>
                <a:fillRect/>
              </a:stretch>
            </p:blipFill>
            <p:spPr bwMode="auto">
              <a:xfrm>
                <a:off x="6205928" y="1552805"/>
                <a:ext cx="5986071" cy="4699673"/>
              </a:xfrm>
              <a:prstGeom prst="rect">
                <a:avLst/>
              </a:prstGeom>
              <a:noFill/>
              <a:ln>
                <a:noFill/>
              </a:ln>
            </p:spPr>
          </p:pic>
          <p:pic>
            <p:nvPicPr>
              <p:cNvPr id="16" name="Picture 15" descr="C:\Users\junwei\AppData\Local\Microsoft\Windows\INetCache\Content.Word\PHQ8_Train.png"/>
              <p:cNvPicPr/>
              <p:nvPr/>
            </p:nvPicPr>
            <p:blipFill>
              <a:blip r:embed="rId4">
                <a:extLst>
                  <a:ext uri="{28A0092B-C50C-407E-A947-70E740481C1C}">
                    <a14:useLocalDpi xmlns:a14="http://schemas.microsoft.com/office/drawing/2010/main" val="0"/>
                  </a:ext>
                </a:extLst>
              </a:blip>
              <a:srcRect/>
              <a:stretch>
                <a:fillRect/>
              </a:stretch>
            </p:blipFill>
            <p:spPr bwMode="auto">
              <a:xfrm>
                <a:off x="179880" y="1552804"/>
                <a:ext cx="6075649" cy="4699673"/>
              </a:xfrm>
              <a:prstGeom prst="rect">
                <a:avLst/>
              </a:prstGeom>
              <a:noFill/>
              <a:ln>
                <a:noFill/>
              </a:ln>
            </p:spPr>
          </p:pic>
        </p:grpSp>
        <p:sp>
          <p:nvSpPr>
            <p:cNvPr id="17" name="TextBox 16"/>
            <p:cNvSpPr txBox="1"/>
            <p:nvPr/>
          </p:nvSpPr>
          <p:spPr>
            <a:xfrm>
              <a:off x="179880" y="6302023"/>
              <a:ext cx="6026048" cy="461665"/>
            </a:xfrm>
            <a:prstGeom prst="rect">
              <a:avLst/>
            </a:prstGeom>
            <a:noFill/>
          </p:spPr>
          <p:txBody>
            <a:bodyPr wrap="square" rtlCol="0">
              <a:spAutoFit/>
            </a:bodyPr>
            <a:lstStyle/>
            <a:p>
              <a:pPr algn="ctr"/>
              <a:r>
                <a:rPr lang="en-US" sz="2400" dirty="0"/>
                <a:t>Train Set</a:t>
              </a:r>
            </a:p>
          </p:txBody>
        </p:sp>
        <p:sp>
          <p:nvSpPr>
            <p:cNvPr id="18" name="TextBox 17"/>
            <p:cNvSpPr txBox="1"/>
            <p:nvPr/>
          </p:nvSpPr>
          <p:spPr>
            <a:xfrm>
              <a:off x="6255529" y="6302022"/>
              <a:ext cx="6026048" cy="461665"/>
            </a:xfrm>
            <a:prstGeom prst="rect">
              <a:avLst/>
            </a:prstGeom>
            <a:noFill/>
          </p:spPr>
          <p:txBody>
            <a:bodyPr wrap="square" rtlCol="0">
              <a:spAutoFit/>
            </a:bodyPr>
            <a:lstStyle/>
            <a:p>
              <a:pPr algn="ctr"/>
              <a:r>
                <a:rPr lang="en-US" sz="2400" dirty="0"/>
                <a:t>Dev Set</a:t>
              </a:r>
            </a:p>
          </p:txBody>
        </p:sp>
      </p:grpSp>
      <p:sp>
        <p:nvSpPr>
          <p:cNvPr id="8" name="TextBox 7"/>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9</a:t>
            </a:r>
            <a:endParaRPr lang="en-MY" b="1" dirty="0">
              <a:solidFill>
                <a:schemeClr val="bg1"/>
              </a:solidFill>
            </a:endParaRPr>
          </a:p>
        </p:txBody>
      </p:sp>
    </p:spTree>
    <p:extLst>
      <p:ext uri="{BB962C8B-B14F-4D97-AF65-F5344CB8AC3E}">
        <p14:creationId xmlns:p14="http://schemas.microsoft.com/office/powerpoint/2010/main" val="2718740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Understanding Dataset</a:t>
            </a:r>
            <a:endParaRPr lang="en-MY" b="1" dirty="0"/>
          </a:p>
        </p:txBody>
      </p:sp>
      <p:grpSp>
        <p:nvGrpSpPr>
          <p:cNvPr id="12" name="Group 11"/>
          <p:cNvGrpSpPr/>
          <p:nvPr/>
        </p:nvGrpSpPr>
        <p:grpSpPr>
          <a:xfrm>
            <a:off x="680321" y="2126524"/>
            <a:ext cx="10992423" cy="4731476"/>
            <a:chOff x="179880" y="1554746"/>
            <a:chExt cx="12101697" cy="5208942"/>
          </a:xfrm>
        </p:grpSpPr>
        <p:grpSp>
          <p:nvGrpSpPr>
            <p:cNvPr id="11" name="Group 10"/>
            <p:cNvGrpSpPr/>
            <p:nvPr/>
          </p:nvGrpSpPr>
          <p:grpSpPr>
            <a:xfrm>
              <a:off x="179880" y="1554746"/>
              <a:ext cx="12012120" cy="4837970"/>
              <a:chOff x="179880" y="1554746"/>
              <a:chExt cx="12012120" cy="4837970"/>
            </a:xfrm>
          </p:grpSpPr>
          <p:grpSp>
            <p:nvGrpSpPr>
              <p:cNvPr id="7" name="Group 6"/>
              <p:cNvGrpSpPr/>
              <p:nvPr/>
            </p:nvGrpSpPr>
            <p:grpSpPr>
              <a:xfrm>
                <a:off x="179880" y="1554746"/>
                <a:ext cx="12012120" cy="4837969"/>
                <a:chOff x="179880" y="1554746"/>
                <a:chExt cx="12012120" cy="4837969"/>
              </a:xfrm>
            </p:grpSpPr>
            <p:sp>
              <p:nvSpPr>
                <p:cNvPr id="3" name="Rectangle 2"/>
                <p:cNvSpPr/>
                <p:nvPr/>
              </p:nvSpPr>
              <p:spPr>
                <a:xfrm>
                  <a:off x="179880" y="1554746"/>
                  <a:ext cx="12012120" cy="48379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5739140" y="1554750"/>
                  <a:ext cx="6452860" cy="4747271"/>
                </a:xfrm>
                <a:prstGeom prst="rect">
                  <a:avLst/>
                </a:prstGeom>
              </p:spPr>
            </p:pic>
          </p:grpSp>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179881" y="1554747"/>
                <a:ext cx="5597420" cy="4837969"/>
              </a:xfrm>
              <a:prstGeom prst="rect">
                <a:avLst/>
              </a:prstGeom>
            </p:spPr>
          </p:pic>
        </p:grpSp>
        <p:sp>
          <p:nvSpPr>
            <p:cNvPr id="17" name="TextBox 16"/>
            <p:cNvSpPr txBox="1"/>
            <p:nvPr/>
          </p:nvSpPr>
          <p:spPr>
            <a:xfrm>
              <a:off x="179880" y="6302023"/>
              <a:ext cx="6026048" cy="461665"/>
            </a:xfrm>
            <a:prstGeom prst="rect">
              <a:avLst/>
            </a:prstGeom>
            <a:noFill/>
          </p:spPr>
          <p:txBody>
            <a:bodyPr wrap="square" rtlCol="0">
              <a:spAutoFit/>
            </a:bodyPr>
            <a:lstStyle/>
            <a:p>
              <a:pPr algn="ctr"/>
              <a:r>
                <a:rPr lang="en-US" sz="2400" dirty="0"/>
                <a:t>Train Set</a:t>
              </a:r>
            </a:p>
          </p:txBody>
        </p:sp>
        <p:sp>
          <p:nvSpPr>
            <p:cNvPr id="18" name="TextBox 17"/>
            <p:cNvSpPr txBox="1"/>
            <p:nvPr/>
          </p:nvSpPr>
          <p:spPr>
            <a:xfrm>
              <a:off x="6255529" y="6302022"/>
              <a:ext cx="6026048" cy="461665"/>
            </a:xfrm>
            <a:prstGeom prst="rect">
              <a:avLst/>
            </a:prstGeom>
            <a:noFill/>
          </p:spPr>
          <p:txBody>
            <a:bodyPr wrap="square" rtlCol="0">
              <a:spAutoFit/>
            </a:bodyPr>
            <a:lstStyle/>
            <a:p>
              <a:pPr algn="ctr"/>
              <a:r>
                <a:rPr lang="en-US" sz="2400" dirty="0"/>
                <a:t>Dev Set</a:t>
              </a:r>
            </a:p>
          </p:txBody>
        </p:sp>
      </p:grpSp>
      <p:sp>
        <p:nvSpPr>
          <p:cNvPr id="10" name="TextBox 9"/>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10</a:t>
            </a:r>
            <a:endParaRPr lang="en-MY" b="1" dirty="0">
              <a:solidFill>
                <a:schemeClr val="bg1"/>
              </a:solidFill>
            </a:endParaRPr>
          </a:p>
        </p:txBody>
      </p:sp>
    </p:spTree>
    <p:extLst>
      <p:ext uri="{BB962C8B-B14F-4D97-AF65-F5344CB8AC3E}">
        <p14:creationId xmlns:p14="http://schemas.microsoft.com/office/powerpoint/2010/main" val="131577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Audio Pre-Processing</a:t>
            </a:r>
            <a:endParaRPr lang="en-MY" b="1" dirty="0"/>
          </a:p>
        </p:txBody>
      </p:sp>
      <p:sp>
        <p:nvSpPr>
          <p:cNvPr id="10" name="TextBox 9"/>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11</a:t>
            </a:r>
            <a:endParaRPr lang="en-MY" b="1" dirty="0">
              <a:solidFill>
                <a:schemeClr val="bg1"/>
              </a:solidFill>
            </a:endParaRPr>
          </a:p>
        </p:txBody>
      </p:sp>
      <p:sp>
        <p:nvSpPr>
          <p:cNvPr id="13" name="Content Placeholder 2"/>
          <p:cNvSpPr>
            <a:spLocks noGrp="1"/>
          </p:cNvSpPr>
          <p:nvPr>
            <p:ph idx="1"/>
          </p:nvPr>
        </p:nvSpPr>
        <p:spPr>
          <a:xfrm>
            <a:off x="680321" y="2193560"/>
            <a:ext cx="8915400" cy="3777622"/>
          </a:xfrm>
        </p:spPr>
        <p:txBody>
          <a:bodyPr>
            <a:normAutofit/>
          </a:bodyPr>
          <a:lstStyle/>
          <a:p>
            <a:r>
              <a:rPr lang="en-US" altLang="zh-CN" dirty="0"/>
              <a:t>Obtain original raw audio.</a:t>
            </a:r>
          </a:p>
          <a:p>
            <a:pPr marL="0" indent="0">
              <a:buNone/>
            </a:pPr>
            <a:endParaRPr lang="en-US" dirty="0"/>
          </a:p>
          <a:p>
            <a:r>
              <a:rPr lang="en-US" dirty="0"/>
              <a:t>Noise Reduction using FFMPEG and SOX.</a:t>
            </a:r>
          </a:p>
          <a:p>
            <a:endParaRPr lang="en-US" dirty="0"/>
          </a:p>
          <a:p>
            <a:r>
              <a:rPr lang="en-US" dirty="0"/>
              <a:t>Obtain Speech Segments using transcript.</a:t>
            </a:r>
          </a:p>
          <a:p>
            <a:endParaRPr lang="en-US" dirty="0"/>
          </a:p>
          <a:p>
            <a:r>
              <a:rPr lang="en-US" dirty="0"/>
              <a:t>Merge them into one audio.</a:t>
            </a:r>
            <a:endParaRPr lang="en-MY" dirty="0"/>
          </a:p>
        </p:txBody>
      </p:sp>
      <p:pic>
        <p:nvPicPr>
          <p:cNvPr id="6" name="303_AUDIO_clea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118638" y="3076910"/>
            <a:ext cx="609600" cy="609600"/>
          </a:xfrm>
          <a:prstGeom prst="rect">
            <a:avLst/>
          </a:prstGeom>
        </p:spPr>
      </p:pic>
      <p:pic>
        <p:nvPicPr>
          <p:cNvPr id="14" name="303_AUDIO_2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7118638" y="3960260"/>
            <a:ext cx="609600" cy="609600"/>
          </a:xfrm>
          <a:prstGeom prst="rect">
            <a:avLst/>
          </a:prstGeom>
        </p:spPr>
      </p:pic>
      <p:pic>
        <p:nvPicPr>
          <p:cNvPr id="15" name="303_merge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7118638" y="4944244"/>
            <a:ext cx="609600" cy="609600"/>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2679213943"/>
              </p:ext>
            </p:extLst>
          </p:nvPr>
        </p:nvGraphicFramePr>
        <p:xfrm>
          <a:off x="7944787" y="2522080"/>
          <a:ext cx="4052340" cy="3016774"/>
        </p:xfrm>
        <a:graphic>
          <a:graphicData uri="http://schemas.openxmlformats.org/drawingml/2006/table">
            <a:tbl>
              <a:tblPr firstRow="1" firstCol="1" bandRow="1">
                <a:tableStyleId>{5C22544A-7EE6-4342-B048-85BDC9FD1C3A}</a:tableStyleId>
              </a:tblPr>
              <a:tblGrid>
                <a:gridCol w="807142">
                  <a:extLst>
                    <a:ext uri="{9D8B030D-6E8A-4147-A177-3AD203B41FA5}">
                      <a16:colId xmlns:a16="http://schemas.microsoft.com/office/drawing/2014/main" val="1849418638"/>
                    </a:ext>
                  </a:extLst>
                </a:gridCol>
                <a:gridCol w="649995">
                  <a:extLst>
                    <a:ext uri="{9D8B030D-6E8A-4147-A177-3AD203B41FA5}">
                      <a16:colId xmlns:a16="http://schemas.microsoft.com/office/drawing/2014/main" val="1171525675"/>
                    </a:ext>
                  </a:extLst>
                </a:gridCol>
                <a:gridCol w="1472976">
                  <a:extLst>
                    <a:ext uri="{9D8B030D-6E8A-4147-A177-3AD203B41FA5}">
                      <a16:colId xmlns:a16="http://schemas.microsoft.com/office/drawing/2014/main" val="3201548499"/>
                    </a:ext>
                  </a:extLst>
                </a:gridCol>
                <a:gridCol w="1122227">
                  <a:extLst>
                    <a:ext uri="{9D8B030D-6E8A-4147-A177-3AD203B41FA5}">
                      <a16:colId xmlns:a16="http://schemas.microsoft.com/office/drawing/2014/main" val="3777458134"/>
                    </a:ext>
                  </a:extLst>
                </a:gridCol>
              </a:tblGrid>
              <a:tr h="854132">
                <a:tc>
                  <a:txBody>
                    <a:bodyPr/>
                    <a:lstStyle/>
                    <a:p>
                      <a:pPr marL="0" marR="0" algn="ctr">
                        <a:lnSpc>
                          <a:spcPct val="150000"/>
                        </a:lnSpc>
                        <a:spcBef>
                          <a:spcPts val="0"/>
                        </a:spcBef>
                        <a:spcAft>
                          <a:spcPts val="0"/>
                        </a:spcAft>
                      </a:pPr>
                      <a:r>
                        <a:rPr lang="en-US" sz="1800" dirty="0">
                          <a:effectLst/>
                        </a:rPr>
                        <a:t>Start time</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a:effectLst/>
                        </a:rPr>
                        <a:t>Stop time</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dirty="0">
                          <a:effectLst/>
                        </a:rPr>
                        <a:t>Speaker</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a:effectLst/>
                        </a:rPr>
                        <a:t>Value</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18044870"/>
                  </a:ext>
                </a:extLst>
              </a:tr>
              <a:tr h="1308510">
                <a:tc>
                  <a:txBody>
                    <a:bodyPr/>
                    <a:lstStyle/>
                    <a:p>
                      <a:pPr marL="0" marR="0" algn="ctr">
                        <a:lnSpc>
                          <a:spcPct val="150000"/>
                        </a:lnSpc>
                        <a:spcBef>
                          <a:spcPts val="0"/>
                        </a:spcBef>
                        <a:spcAft>
                          <a:spcPts val="0"/>
                        </a:spcAft>
                      </a:pPr>
                      <a:r>
                        <a:rPr lang="en-US" sz="1800" dirty="0">
                          <a:effectLst/>
                        </a:rPr>
                        <a:t>60.0</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dirty="0">
                          <a:effectLst/>
                        </a:rPr>
                        <a:t>61.3</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a:effectLst/>
                        </a:rPr>
                        <a:t>Ellie</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a:effectLst/>
                        </a:rPr>
                        <a:t>How are you doing today?</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5554410"/>
                  </a:ext>
                </a:extLst>
              </a:tr>
              <a:tr h="854132">
                <a:tc>
                  <a:txBody>
                    <a:bodyPr/>
                    <a:lstStyle/>
                    <a:p>
                      <a:pPr marL="0" marR="0" algn="ctr">
                        <a:lnSpc>
                          <a:spcPct val="150000"/>
                        </a:lnSpc>
                        <a:spcBef>
                          <a:spcPts val="0"/>
                        </a:spcBef>
                        <a:spcAft>
                          <a:spcPts val="0"/>
                        </a:spcAft>
                      </a:pPr>
                      <a:r>
                        <a:rPr lang="en-US" sz="1800" dirty="0">
                          <a:effectLst/>
                        </a:rPr>
                        <a:t>62.3</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dirty="0">
                          <a:effectLst/>
                        </a:rPr>
                        <a:t>63.2</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a:effectLst/>
                        </a:rPr>
                        <a:t>Participant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dirty="0">
                          <a:effectLst/>
                        </a:rPr>
                        <a:t>Good.</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8592873"/>
                  </a:ext>
                </a:extLst>
              </a:tr>
            </a:tbl>
          </a:graphicData>
        </a:graphic>
      </p:graphicFrame>
      <p:pic>
        <p:nvPicPr>
          <p:cNvPr id="3" name="303_AUDIO">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7118638" y="2208550"/>
            <a:ext cx="609600" cy="609600"/>
          </a:xfrm>
          <a:prstGeom prst="rect">
            <a:avLst/>
          </a:prstGeom>
        </p:spPr>
      </p:pic>
    </p:spTree>
    <p:extLst>
      <p:ext uri="{BB962C8B-B14F-4D97-AF65-F5344CB8AC3E}">
        <p14:creationId xmlns:p14="http://schemas.microsoft.com/office/powerpoint/2010/main" val="2961292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236"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8470" fill="hold"/>
                                        <p:tgtEl>
                                          <p:spTgt spid="14"/>
                                        </p:tgtEl>
                                      </p:cBhvr>
                                    </p:cmd>
                                  </p:childTnLst>
                                </p:cTn>
                              </p:par>
                            </p:childTnLst>
                          </p:cTn>
                        </p:par>
                      </p:childTnLst>
                    </p:cTn>
                  </p:par>
                </p:childTnLst>
              </p:cTn>
              <p:nextCondLst>
                <p:cond evt="onClick" delay="0">
                  <p:tgtEl>
                    <p:spTgt spid="14"/>
                  </p:tgtEl>
                </p:cond>
              </p:nextCondLst>
            </p:seq>
            <p:audio>
              <p:cMediaNode vol="80000">
                <p:cTn id="13" fill="hold" display="0">
                  <p:stCondLst>
                    <p:cond delay="indefinite"/>
                  </p:stCondLst>
                  <p:endCondLst>
                    <p:cond evt="onStopAudio" delay="0">
                      <p:tgtEl>
                        <p:sldTgt/>
                      </p:tgtEl>
                    </p:cond>
                  </p:endCondLst>
                </p:cTn>
                <p:tgtEl>
                  <p:spTgt spid="14"/>
                </p:tgtEl>
              </p:cMediaNode>
            </p:audio>
            <p:seq concurrent="1" nextAc="seek">
              <p:cTn id="14" restart="whenNotActive" fill="hold" evtFilter="cancelBubble" nodeType="interactiveSeq">
                <p:stCondLst>
                  <p:cond evt="onClick" delay="0">
                    <p:tgtEl>
                      <p:spTgt spid="1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42930" fill="hold"/>
                                        <p:tgtEl>
                                          <p:spTgt spid="15"/>
                                        </p:tgtEl>
                                      </p:cBhvr>
                                    </p:cmd>
                                  </p:childTnLst>
                                </p:cTn>
                              </p:par>
                            </p:childTnLst>
                          </p:cTn>
                        </p:par>
                      </p:childTnLst>
                    </p:cTn>
                  </p:par>
                </p:childTnLst>
              </p:cTn>
              <p:nextCondLst>
                <p:cond evt="onClick" delay="0">
                  <p:tgtEl>
                    <p:spTgt spid="15"/>
                  </p:tgtEl>
                </p:cond>
              </p:nextCondLst>
            </p:seq>
            <p:audio>
              <p:cMediaNode vol="80000">
                <p:cTn id="19" fill="hold" display="0">
                  <p:stCondLst>
                    <p:cond delay="indefinite"/>
                  </p:stCondLst>
                  <p:endCondLst>
                    <p:cond evt="onStopAudio" delay="0">
                      <p:tgtEl>
                        <p:sldTgt/>
                      </p:tgtEl>
                    </p:cond>
                  </p:endCondLst>
                </p:cTn>
                <p:tgtEl>
                  <p:spTgt spid="15"/>
                </p:tgtEl>
              </p:cMediaNode>
            </p:audio>
            <p:seq concurrent="1" nextAc="seek">
              <p:cTn id="20" restart="whenNotActive" fill="hold" evtFilter="cancelBubble" nodeType="interactiveSeq">
                <p:stCondLst>
                  <p:cond evt="onClick" delay="0">
                    <p:tgtEl>
                      <p:spTgt spid="3"/>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985300" fill="hold"/>
                                        <p:tgtEl>
                                          <p:spTgt spid="3"/>
                                        </p:tgtEl>
                                      </p:cBhvr>
                                    </p:cmd>
                                  </p:childTnLst>
                                </p:cTn>
                              </p:par>
                            </p:childTnLst>
                          </p:cTn>
                        </p:par>
                      </p:childTnLst>
                    </p:cTn>
                  </p:par>
                </p:childTnLst>
              </p:cTn>
              <p:nextCondLst>
                <p:cond evt="onClick" delay="0">
                  <p:tgtEl>
                    <p:spTgt spid="3"/>
                  </p:tgtEl>
                </p:cond>
              </p:nextCondLst>
            </p:seq>
            <p:audio>
              <p:cMediaNode vol="80000">
                <p:cTn id="25"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Audio Features Extraction</a:t>
            </a:r>
          </a:p>
        </p:txBody>
      </p:sp>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12</a:t>
            </a:r>
            <a:endParaRPr lang="en-MY" b="1" dirty="0">
              <a:solidFill>
                <a:schemeClr val="bg1"/>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01934587"/>
              </p:ext>
            </p:extLst>
          </p:nvPr>
        </p:nvGraphicFramePr>
        <p:xfrm>
          <a:off x="44970" y="2143593"/>
          <a:ext cx="12082073" cy="4628718"/>
        </p:xfrm>
        <a:graphic>
          <a:graphicData uri="http://schemas.openxmlformats.org/drawingml/2006/table">
            <a:tbl>
              <a:tblPr firstRow="1" firstCol="1" bandRow="1">
                <a:tableStyleId>{5C22544A-7EE6-4342-B048-85BDC9FD1C3A}</a:tableStyleId>
              </a:tblPr>
              <a:tblGrid>
                <a:gridCol w="659567">
                  <a:extLst>
                    <a:ext uri="{9D8B030D-6E8A-4147-A177-3AD203B41FA5}">
                      <a16:colId xmlns:a16="http://schemas.microsoft.com/office/drawing/2014/main" val="3359024163"/>
                    </a:ext>
                  </a:extLst>
                </a:gridCol>
                <a:gridCol w="2233535">
                  <a:extLst>
                    <a:ext uri="{9D8B030D-6E8A-4147-A177-3AD203B41FA5}">
                      <a16:colId xmlns:a16="http://schemas.microsoft.com/office/drawing/2014/main" val="2429619039"/>
                    </a:ext>
                  </a:extLst>
                </a:gridCol>
                <a:gridCol w="9188971">
                  <a:extLst>
                    <a:ext uri="{9D8B030D-6E8A-4147-A177-3AD203B41FA5}">
                      <a16:colId xmlns:a16="http://schemas.microsoft.com/office/drawing/2014/main" val="1723558091"/>
                    </a:ext>
                  </a:extLst>
                </a:gridCol>
              </a:tblGrid>
              <a:tr h="172367">
                <a:tc>
                  <a:txBody>
                    <a:bodyPr/>
                    <a:lstStyle/>
                    <a:p>
                      <a:pPr marL="0" marR="0" algn="ctr">
                        <a:lnSpc>
                          <a:spcPct val="150000"/>
                        </a:lnSpc>
                        <a:spcBef>
                          <a:spcPts val="0"/>
                        </a:spcBef>
                        <a:spcAft>
                          <a:spcPts val="0"/>
                        </a:spcAft>
                      </a:pPr>
                      <a:r>
                        <a:rPr lang="en-US" sz="1400">
                          <a:effectLst/>
                        </a:rPr>
                        <a:t>Index</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Audio Feature Name</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dirty="0">
                          <a:effectLst/>
                        </a:rPr>
                        <a:t>Description</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2467829949"/>
                  </a:ext>
                </a:extLst>
              </a:tr>
              <a:tr h="344733">
                <a:tc>
                  <a:txBody>
                    <a:bodyPr/>
                    <a:lstStyle/>
                    <a:p>
                      <a:pPr marL="0" marR="0" algn="ctr">
                        <a:lnSpc>
                          <a:spcPct val="150000"/>
                        </a:lnSpc>
                        <a:spcBef>
                          <a:spcPts val="0"/>
                        </a:spcBef>
                        <a:spcAft>
                          <a:spcPts val="0"/>
                        </a:spcAft>
                      </a:pPr>
                      <a:r>
                        <a:rPr lang="en-US" sz="1400">
                          <a:effectLst/>
                        </a:rPr>
                        <a:t>1</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Zero Crossing Rate</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rate of sign-changes of the signal during the duration of a particular frame.</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2516490326"/>
                  </a:ext>
                </a:extLst>
              </a:tr>
              <a:tr h="344733">
                <a:tc>
                  <a:txBody>
                    <a:bodyPr/>
                    <a:lstStyle/>
                    <a:p>
                      <a:pPr marL="0" marR="0" algn="ctr">
                        <a:lnSpc>
                          <a:spcPct val="150000"/>
                        </a:lnSpc>
                        <a:spcBef>
                          <a:spcPts val="0"/>
                        </a:spcBef>
                        <a:spcAft>
                          <a:spcPts val="0"/>
                        </a:spcAft>
                      </a:pPr>
                      <a:r>
                        <a:rPr lang="en-US" sz="1400">
                          <a:effectLst/>
                        </a:rPr>
                        <a:t>2</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dirty="0">
                          <a:effectLst/>
                        </a:rPr>
                        <a:t>Energy</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sum of squares of the signal values, normalized by the respective frame length.</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323281270"/>
                  </a:ext>
                </a:extLst>
              </a:tr>
              <a:tr h="344733">
                <a:tc>
                  <a:txBody>
                    <a:bodyPr/>
                    <a:lstStyle/>
                    <a:p>
                      <a:pPr marL="0" marR="0" algn="ctr">
                        <a:lnSpc>
                          <a:spcPct val="150000"/>
                        </a:lnSpc>
                        <a:spcBef>
                          <a:spcPts val="0"/>
                        </a:spcBef>
                        <a:spcAft>
                          <a:spcPts val="0"/>
                        </a:spcAft>
                      </a:pPr>
                      <a:r>
                        <a:rPr lang="en-US" sz="1400">
                          <a:effectLst/>
                        </a:rPr>
                        <a:t>3</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Entropy of Energy</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entropy of sub-frames’ normalized energies, it can be interpreted as a measure of abrupt changes.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2370433303"/>
                  </a:ext>
                </a:extLst>
              </a:tr>
              <a:tr h="172367">
                <a:tc>
                  <a:txBody>
                    <a:bodyPr/>
                    <a:lstStyle/>
                    <a:p>
                      <a:pPr marL="0" marR="0" algn="ctr">
                        <a:lnSpc>
                          <a:spcPct val="150000"/>
                        </a:lnSpc>
                        <a:spcBef>
                          <a:spcPts val="0"/>
                        </a:spcBef>
                        <a:spcAft>
                          <a:spcPts val="0"/>
                        </a:spcAft>
                      </a:pPr>
                      <a:r>
                        <a:rPr lang="en-US" sz="1400">
                          <a:effectLst/>
                        </a:rPr>
                        <a:t>4</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Spectral Centroid</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center of gravity of the spectrum.</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3792888946"/>
                  </a:ext>
                </a:extLst>
              </a:tr>
              <a:tr h="172367">
                <a:tc>
                  <a:txBody>
                    <a:bodyPr/>
                    <a:lstStyle/>
                    <a:p>
                      <a:pPr marL="0" marR="0" algn="ctr">
                        <a:lnSpc>
                          <a:spcPct val="150000"/>
                        </a:lnSpc>
                        <a:spcBef>
                          <a:spcPts val="0"/>
                        </a:spcBef>
                        <a:spcAft>
                          <a:spcPts val="0"/>
                        </a:spcAft>
                      </a:pPr>
                      <a:r>
                        <a:rPr lang="en-US" sz="1400">
                          <a:effectLst/>
                        </a:rPr>
                        <a:t>5</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Spectral Spread</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second central moment of the spectrum.</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538125096"/>
                  </a:ext>
                </a:extLst>
              </a:tr>
              <a:tr h="344733">
                <a:tc>
                  <a:txBody>
                    <a:bodyPr/>
                    <a:lstStyle/>
                    <a:p>
                      <a:pPr marL="0" marR="0" algn="ctr">
                        <a:lnSpc>
                          <a:spcPct val="150000"/>
                        </a:lnSpc>
                        <a:spcBef>
                          <a:spcPts val="0"/>
                        </a:spcBef>
                        <a:spcAft>
                          <a:spcPts val="0"/>
                        </a:spcAft>
                      </a:pPr>
                      <a:r>
                        <a:rPr lang="en-US" sz="1400">
                          <a:effectLst/>
                        </a:rPr>
                        <a:t>6</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Spectral Entropy</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Entropy of the normalized spectral energies for a set of sub-frames.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2785373841"/>
                  </a:ext>
                </a:extLst>
              </a:tr>
              <a:tr h="344733">
                <a:tc>
                  <a:txBody>
                    <a:bodyPr/>
                    <a:lstStyle/>
                    <a:p>
                      <a:pPr marL="0" marR="0" algn="ctr">
                        <a:lnSpc>
                          <a:spcPct val="150000"/>
                        </a:lnSpc>
                        <a:spcBef>
                          <a:spcPts val="0"/>
                        </a:spcBef>
                        <a:spcAft>
                          <a:spcPts val="0"/>
                        </a:spcAft>
                      </a:pPr>
                      <a:r>
                        <a:rPr lang="en-US" sz="1400">
                          <a:effectLst/>
                        </a:rPr>
                        <a:t>7</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Spectral Flux</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squared difference between the normalized magnitudes of the spectra of the two successive frames.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2222508180"/>
                  </a:ext>
                </a:extLst>
              </a:tr>
              <a:tr h="344733">
                <a:tc>
                  <a:txBody>
                    <a:bodyPr/>
                    <a:lstStyle/>
                    <a:p>
                      <a:pPr marL="0" marR="0" algn="ctr">
                        <a:lnSpc>
                          <a:spcPct val="150000"/>
                        </a:lnSpc>
                        <a:spcBef>
                          <a:spcPts val="0"/>
                        </a:spcBef>
                        <a:spcAft>
                          <a:spcPts val="0"/>
                        </a:spcAft>
                      </a:pPr>
                      <a:r>
                        <a:rPr lang="en-US" sz="1400">
                          <a:effectLst/>
                        </a:rPr>
                        <a:t>8</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Spectral Rolloff</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frequency below which 90% of the magnitude distribution of the spectrum is concentrated.</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424718725"/>
                  </a:ext>
                </a:extLst>
              </a:tr>
              <a:tr h="517100">
                <a:tc>
                  <a:txBody>
                    <a:bodyPr/>
                    <a:lstStyle/>
                    <a:p>
                      <a:pPr marL="0" marR="0" algn="ctr">
                        <a:lnSpc>
                          <a:spcPct val="150000"/>
                        </a:lnSpc>
                        <a:spcBef>
                          <a:spcPts val="0"/>
                        </a:spcBef>
                        <a:spcAft>
                          <a:spcPts val="0"/>
                        </a:spcAft>
                      </a:pPr>
                      <a:r>
                        <a:rPr lang="en-US" sz="1400">
                          <a:effectLst/>
                        </a:rPr>
                        <a:t>9~21</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MFCCs</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Mel Frequency Cepstral Coefficients form a cepstral representation where the frequency bands are not linear but distributed according to the </a:t>
                      </a:r>
                      <a:r>
                        <a:rPr lang="en-US" sz="1400" dirty="0" err="1">
                          <a:effectLst/>
                        </a:rPr>
                        <a:t>mel</a:t>
                      </a:r>
                      <a:r>
                        <a:rPr lang="en-US" sz="1400" dirty="0">
                          <a:effectLst/>
                        </a:rPr>
                        <a:t>-scale.</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4087019918"/>
                  </a:ext>
                </a:extLst>
              </a:tr>
              <a:tr h="517100">
                <a:tc>
                  <a:txBody>
                    <a:bodyPr/>
                    <a:lstStyle/>
                    <a:p>
                      <a:pPr marL="0" marR="0" algn="ctr">
                        <a:lnSpc>
                          <a:spcPct val="150000"/>
                        </a:lnSpc>
                        <a:spcBef>
                          <a:spcPts val="0"/>
                        </a:spcBef>
                        <a:spcAft>
                          <a:spcPts val="0"/>
                        </a:spcAft>
                      </a:pPr>
                      <a:r>
                        <a:rPr lang="en-US" sz="1400">
                          <a:effectLst/>
                        </a:rPr>
                        <a:t>22~33</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Chroma Vector</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A 12-element representation of the spectral energy where the bins represent the 12 equal-tempered pitch classes of western-type music (semitone spacing).</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3555310925"/>
                  </a:ext>
                </a:extLst>
              </a:tr>
              <a:tr h="172367">
                <a:tc>
                  <a:txBody>
                    <a:bodyPr/>
                    <a:lstStyle/>
                    <a:p>
                      <a:pPr marL="0" marR="0" algn="ctr">
                        <a:lnSpc>
                          <a:spcPct val="150000"/>
                        </a:lnSpc>
                        <a:spcBef>
                          <a:spcPts val="0"/>
                        </a:spcBef>
                        <a:spcAft>
                          <a:spcPts val="0"/>
                        </a:spcAft>
                      </a:pPr>
                      <a:r>
                        <a:rPr lang="en-US" sz="1400">
                          <a:effectLst/>
                        </a:rPr>
                        <a:t>34</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Chroma Deviation</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a:t>
                      </a:r>
                      <a:r>
                        <a:rPr lang="en-US" sz="1400" dirty="0" err="1">
                          <a:effectLst/>
                        </a:rPr>
                        <a:t>std</a:t>
                      </a:r>
                      <a:r>
                        <a:rPr lang="en-US" sz="1400" dirty="0">
                          <a:effectLst/>
                        </a:rPr>
                        <a:t> of the 12 Chroma coefficients.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4243068869"/>
                  </a:ext>
                </a:extLst>
              </a:tr>
            </a:tbl>
          </a:graphicData>
        </a:graphic>
      </p:graphicFrame>
    </p:spTree>
    <p:extLst>
      <p:ext uri="{BB962C8B-B14F-4D97-AF65-F5344CB8AC3E}">
        <p14:creationId xmlns:p14="http://schemas.microsoft.com/office/powerpoint/2010/main" val="4233048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Preparation (Normalization)</a:t>
            </a:r>
          </a:p>
        </p:txBody>
      </p:sp>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13</a:t>
            </a:r>
            <a:endParaRPr lang="en-MY" b="1" dirty="0">
              <a:solidFill>
                <a:schemeClr val="bg1"/>
              </a:solidFill>
            </a:endParaRPr>
          </a:p>
        </p:txBody>
      </p:sp>
      <p:pic>
        <p:nvPicPr>
          <p:cNvPr id="5" name="Content Placeholder 4"/>
          <p:cNvPicPr>
            <a:picLocks noGrp="1" noChangeAspect="1"/>
          </p:cNvPicPr>
          <p:nvPr>
            <p:ph idx="1"/>
          </p:nvPr>
        </p:nvPicPr>
        <p:blipFill>
          <a:blip r:embed="rId3"/>
          <a:stretch>
            <a:fillRect/>
          </a:stretch>
        </p:blipFill>
        <p:spPr>
          <a:xfrm>
            <a:off x="680321" y="2261125"/>
            <a:ext cx="6665628" cy="4079716"/>
          </a:xfrm>
          <a:prstGeom prst="rect">
            <a:avLst/>
          </a:prstGeom>
        </p:spPr>
      </p:pic>
      <p:sp>
        <p:nvSpPr>
          <p:cNvPr id="9" name="Content Placeholder 2"/>
          <p:cNvSpPr txBox="1">
            <a:spLocks/>
          </p:cNvSpPr>
          <p:nvPr/>
        </p:nvSpPr>
        <p:spPr>
          <a:xfrm>
            <a:off x="7555043" y="2261125"/>
            <a:ext cx="3003837" cy="4210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SG" dirty="0"/>
              <a:t>We propose: </a:t>
            </a:r>
            <a:r>
              <a:rPr lang="en-SG" dirty="0">
                <a:solidFill>
                  <a:srgbClr val="FFC000"/>
                </a:solidFill>
              </a:rPr>
              <a:t>Audio Feature Standardization</a:t>
            </a:r>
            <a:endParaRPr lang="en-MY" dirty="0">
              <a:solidFill>
                <a:srgbClr val="FFC000"/>
              </a:solidFill>
            </a:endParaRPr>
          </a:p>
        </p:txBody>
      </p:sp>
    </p:spTree>
    <p:extLst>
      <p:ext uri="{BB962C8B-B14F-4D97-AF65-F5344CB8AC3E}">
        <p14:creationId xmlns:p14="http://schemas.microsoft.com/office/powerpoint/2010/main" val="213665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Preparation (Feature Selection)</a:t>
            </a:r>
            <a:endParaRPr lang="en-MY" b="1" dirty="0"/>
          </a:p>
        </p:txBody>
      </p:sp>
      <p:sp>
        <p:nvSpPr>
          <p:cNvPr id="3" name="Content Placeholder 2"/>
          <p:cNvSpPr>
            <a:spLocks noGrp="1"/>
          </p:cNvSpPr>
          <p:nvPr>
            <p:ph idx="1"/>
          </p:nvPr>
        </p:nvSpPr>
        <p:spPr>
          <a:xfrm>
            <a:off x="680321" y="2060867"/>
            <a:ext cx="5165843" cy="4382225"/>
          </a:xfrm>
        </p:spPr>
        <p:txBody>
          <a:bodyPr>
            <a:normAutofit/>
          </a:bodyPr>
          <a:lstStyle/>
          <a:p>
            <a:r>
              <a:rPr lang="en-SG" sz="2400" dirty="0"/>
              <a:t>We propose </a:t>
            </a:r>
            <a:r>
              <a:rPr lang="en-SG" sz="2400" dirty="0">
                <a:solidFill>
                  <a:srgbClr val="FFC000"/>
                </a:solidFill>
              </a:rPr>
              <a:t>Audio Feature Selection via Complete Search</a:t>
            </a:r>
          </a:p>
          <a:p>
            <a:r>
              <a:rPr lang="en-SG" sz="2400" dirty="0"/>
              <a:t>We examined </a:t>
            </a:r>
            <a:r>
              <a:rPr lang="en-US" dirty="0">
                <a:solidFill>
                  <a:srgbClr val="FFC000"/>
                </a:solidFill>
              </a:rPr>
              <a:t>Relief, Fisher, CIFE, CMIM, MRMR, MIFS, ICAP, FCBF, CFS and GINI</a:t>
            </a:r>
            <a:r>
              <a:rPr lang="en-US" dirty="0"/>
              <a:t>.</a:t>
            </a:r>
            <a:endParaRPr lang="en-MY" sz="2400" dirty="0"/>
          </a:p>
        </p:txBody>
      </p:sp>
      <p:pic>
        <p:nvPicPr>
          <p:cNvPr id="10" name="Picture 9"/>
          <p:cNvPicPr>
            <a:picLocks noChangeAspect="1"/>
          </p:cNvPicPr>
          <p:nvPr/>
        </p:nvPicPr>
        <p:blipFill>
          <a:blip r:embed="rId3"/>
          <a:stretch>
            <a:fillRect/>
          </a:stretch>
        </p:blipFill>
        <p:spPr>
          <a:xfrm>
            <a:off x="6600348" y="2060867"/>
            <a:ext cx="4733067" cy="3709026"/>
          </a:xfrm>
          <a:prstGeom prst="rect">
            <a:avLst/>
          </a:prstGeom>
        </p:spPr>
      </p:pic>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14</a:t>
            </a:r>
            <a:endParaRPr lang="en-MY" b="1" dirty="0">
              <a:solidFill>
                <a:schemeClr val="bg1"/>
              </a:solidFill>
            </a:endParaRPr>
          </a:p>
        </p:txBody>
      </p:sp>
    </p:spTree>
    <p:extLst>
      <p:ext uri="{BB962C8B-B14F-4D97-AF65-F5344CB8AC3E}">
        <p14:creationId xmlns:p14="http://schemas.microsoft.com/office/powerpoint/2010/main" val="691826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Training</a:t>
            </a:r>
            <a:endParaRPr lang="en-MY" b="1" dirty="0"/>
          </a:p>
        </p:txBody>
      </p:sp>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15</a:t>
            </a:r>
            <a:endParaRPr lang="en-MY" b="1" dirty="0">
              <a:solidFill>
                <a:schemeClr val="bg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767422263"/>
              </p:ext>
            </p:extLst>
          </p:nvPr>
        </p:nvGraphicFramePr>
        <p:xfrm>
          <a:off x="194872" y="2098623"/>
          <a:ext cx="11902189" cy="4158227"/>
        </p:xfrm>
        <a:graphic>
          <a:graphicData uri="http://schemas.openxmlformats.org/drawingml/2006/table">
            <a:tbl>
              <a:tblPr firstRow="1" firstCol="1" bandRow="1">
                <a:tableStyleId>{5C22544A-7EE6-4342-B048-85BDC9FD1C3A}</a:tableStyleId>
              </a:tblPr>
              <a:tblGrid>
                <a:gridCol w="2297295">
                  <a:extLst>
                    <a:ext uri="{9D8B030D-6E8A-4147-A177-3AD203B41FA5}">
                      <a16:colId xmlns:a16="http://schemas.microsoft.com/office/drawing/2014/main" val="2245590594"/>
                    </a:ext>
                  </a:extLst>
                </a:gridCol>
                <a:gridCol w="9604894">
                  <a:extLst>
                    <a:ext uri="{9D8B030D-6E8A-4147-A177-3AD203B41FA5}">
                      <a16:colId xmlns:a16="http://schemas.microsoft.com/office/drawing/2014/main" val="74192115"/>
                    </a:ext>
                  </a:extLst>
                </a:gridCol>
              </a:tblGrid>
              <a:tr h="182716">
                <a:tc>
                  <a:txBody>
                    <a:bodyPr/>
                    <a:lstStyle/>
                    <a:p>
                      <a:pPr marL="0" marR="0" algn="ctr">
                        <a:lnSpc>
                          <a:spcPct val="150000"/>
                        </a:lnSpc>
                        <a:spcBef>
                          <a:spcPts val="0"/>
                        </a:spcBef>
                        <a:spcAft>
                          <a:spcPts val="0"/>
                        </a:spcAft>
                      </a:pPr>
                      <a:r>
                        <a:rPr lang="en-US" sz="1400">
                          <a:effectLst/>
                        </a:rPr>
                        <a:t>Names</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ctr">
                        <a:lnSpc>
                          <a:spcPct val="150000"/>
                        </a:lnSpc>
                        <a:spcBef>
                          <a:spcPts val="0"/>
                        </a:spcBef>
                        <a:spcAft>
                          <a:spcPts val="0"/>
                        </a:spcAft>
                      </a:pPr>
                      <a:r>
                        <a:rPr lang="en-US" sz="1400">
                          <a:effectLst/>
                        </a:rPr>
                        <a:t>Description</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647709376"/>
                  </a:ext>
                </a:extLst>
              </a:tr>
              <a:tr h="365433">
                <a:tc>
                  <a:txBody>
                    <a:bodyPr/>
                    <a:lstStyle/>
                    <a:p>
                      <a:pPr marL="0" marR="0" algn="ctr">
                        <a:lnSpc>
                          <a:spcPct val="150000"/>
                        </a:lnSpc>
                        <a:spcBef>
                          <a:spcPts val="0"/>
                        </a:spcBef>
                        <a:spcAft>
                          <a:spcPts val="0"/>
                        </a:spcAft>
                      </a:pPr>
                      <a:r>
                        <a:rPr lang="en-US" sz="1400">
                          <a:effectLst/>
                        </a:rPr>
                        <a:t>Naïve Bayes (NB)</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NB estimates based on the assumption that all features are independent with each other.</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1514146914"/>
                  </a:ext>
                </a:extLst>
              </a:tr>
              <a:tr h="548148">
                <a:tc>
                  <a:txBody>
                    <a:bodyPr/>
                    <a:lstStyle/>
                    <a:p>
                      <a:pPr marL="0" marR="0" algn="ctr">
                        <a:lnSpc>
                          <a:spcPct val="150000"/>
                        </a:lnSpc>
                        <a:spcBef>
                          <a:spcPts val="0"/>
                        </a:spcBef>
                        <a:spcAft>
                          <a:spcPts val="0"/>
                        </a:spcAft>
                      </a:pPr>
                      <a:r>
                        <a:rPr lang="en-US" sz="1400">
                          <a:effectLst/>
                        </a:rPr>
                        <a:t>Gaussian Process (GP)</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GP focuses on stochastic processes which generalize the probability distribution for functions.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2060082980"/>
                  </a:ext>
                </a:extLst>
              </a:tr>
              <a:tr h="730865">
                <a:tc>
                  <a:txBody>
                    <a:bodyPr/>
                    <a:lstStyle/>
                    <a:p>
                      <a:pPr marL="0" marR="0" algn="ctr">
                        <a:lnSpc>
                          <a:spcPct val="150000"/>
                        </a:lnSpc>
                        <a:spcBef>
                          <a:spcPts val="0"/>
                        </a:spcBef>
                        <a:spcAft>
                          <a:spcPts val="0"/>
                        </a:spcAft>
                      </a:pPr>
                      <a:r>
                        <a:rPr lang="en-US" sz="1400">
                          <a:effectLst/>
                        </a:rPr>
                        <a:t>Support Vector Machine (SVM)</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SVM tries to maximize the linear margin between the two separating hyperplane and thus focus on creating the largest possible distance between the two hyperplanes.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3261473233"/>
                  </a:ext>
                </a:extLst>
              </a:tr>
              <a:tr h="548148">
                <a:tc>
                  <a:txBody>
                    <a:bodyPr/>
                    <a:lstStyle/>
                    <a:p>
                      <a:pPr marL="0" marR="0" algn="ctr">
                        <a:lnSpc>
                          <a:spcPct val="150000"/>
                        </a:lnSpc>
                        <a:spcBef>
                          <a:spcPts val="0"/>
                        </a:spcBef>
                        <a:spcAft>
                          <a:spcPts val="0"/>
                        </a:spcAft>
                      </a:pPr>
                      <a:r>
                        <a:rPr lang="en-US" sz="1400">
                          <a:effectLst/>
                        </a:rPr>
                        <a:t>K-Nearest Neighbours (KNN)</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KNN is constructed based on the assumption of all the similar data will generally exist closer to each other.</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785944352"/>
                  </a:ext>
                </a:extLst>
              </a:tr>
              <a:tr h="548148">
                <a:tc>
                  <a:txBody>
                    <a:bodyPr/>
                    <a:lstStyle/>
                    <a:p>
                      <a:pPr marL="0" marR="0" algn="ctr">
                        <a:lnSpc>
                          <a:spcPct val="150000"/>
                        </a:lnSpc>
                        <a:spcBef>
                          <a:spcPts val="0"/>
                        </a:spcBef>
                        <a:spcAft>
                          <a:spcPts val="0"/>
                        </a:spcAft>
                      </a:pPr>
                      <a:r>
                        <a:rPr lang="en-US" sz="1400">
                          <a:effectLst/>
                        </a:rPr>
                        <a:t>Decision Tree (DT)</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DT contains a decision tree which performs the classification task by sorting them based on feature values.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30780206"/>
                  </a:ext>
                </a:extLst>
              </a:tr>
              <a:tr h="365433">
                <a:tc>
                  <a:txBody>
                    <a:bodyPr/>
                    <a:lstStyle/>
                    <a:p>
                      <a:pPr marL="0" marR="0" algn="ctr">
                        <a:lnSpc>
                          <a:spcPct val="150000"/>
                        </a:lnSpc>
                        <a:spcBef>
                          <a:spcPts val="0"/>
                        </a:spcBef>
                        <a:spcAft>
                          <a:spcPts val="0"/>
                        </a:spcAft>
                      </a:pPr>
                      <a:r>
                        <a:rPr lang="en-US" sz="1400">
                          <a:effectLst/>
                        </a:rPr>
                        <a:t>Random Forest (RF)</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RF is an ensemble of decision trees trained with different subsets of the training examples.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3608116868"/>
                  </a:ext>
                </a:extLst>
              </a:tr>
              <a:tr h="548148">
                <a:tc>
                  <a:txBody>
                    <a:bodyPr/>
                    <a:lstStyle/>
                    <a:p>
                      <a:pPr marL="0" marR="0" algn="ctr">
                        <a:lnSpc>
                          <a:spcPct val="150000"/>
                        </a:lnSpc>
                        <a:spcBef>
                          <a:spcPts val="0"/>
                        </a:spcBef>
                        <a:spcAft>
                          <a:spcPts val="0"/>
                        </a:spcAft>
                      </a:pPr>
                      <a:r>
                        <a:rPr lang="en-US" sz="1400">
                          <a:effectLst/>
                        </a:rPr>
                        <a:t>AdaBoost (AB)</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AB is an ensemble of learners with different hypothesis by making changes to training examples. It maintains a set of weights over the learners.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785760091"/>
                  </a:ext>
                </a:extLst>
              </a:tr>
            </a:tbl>
          </a:graphicData>
        </a:graphic>
      </p:graphicFrame>
    </p:spTree>
    <p:extLst>
      <p:ext uri="{BB962C8B-B14F-4D97-AF65-F5344CB8AC3E}">
        <p14:creationId xmlns:p14="http://schemas.microsoft.com/office/powerpoint/2010/main" val="3228667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Training</a:t>
            </a:r>
            <a:endParaRPr lang="en-MY" b="1" dirty="0"/>
          </a:p>
        </p:txBody>
      </p:sp>
      <p:sp>
        <p:nvSpPr>
          <p:cNvPr id="3" name="Content Placeholder 2"/>
          <p:cNvSpPr>
            <a:spLocks noGrp="1"/>
          </p:cNvSpPr>
          <p:nvPr>
            <p:ph idx="1"/>
          </p:nvPr>
        </p:nvSpPr>
        <p:spPr>
          <a:xfrm>
            <a:off x="680321" y="2098623"/>
            <a:ext cx="8915400" cy="4292284"/>
          </a:xfrm>
        </p:spPr>
        <p:txBody>
          <a:bodyPr>
            <a:normAutofit/>
          </a:bodyPr>
          <a:lstStyle/>
          <a:p>
            <a:r>
              <a:rPr lang="en-US" sz="2400" dirty="0" err="1"/>
              <a:t>AdaBoost</a:t>
            </a:r>
            <a:r>
              <a:rPr lang="en-US" sz="2400" dirty="0"/>
              <a:t> (AB)</a:t>
            </a:r>
            <a:endParaRPr lang="en-MY" sz="2400" dirty="0"/>
          </a:p>
        </p:txBody>
      </p:sp>
      <p:pic>
        <p:nvPicPr>
          <p:cNvPr id="6146" name="Picture 2" descr="Image result for AdaBo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21" y="2604583"/>
            <a:ext cx="5532464" cy="40507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16</a:t>
            </a:r>
            <a:endParaRPr lang="en-MY" b="1"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5593" y="2604583"/>
            <a:ext cx="5341495" cy="4006121"/>
          </a:xfrm>
          <a:prstGeom prst="rect">
            <a:avLst/>
          </a:prstGeom>
        </p:spPr>
      </p:pic>
    </p:spTree>
    <p:extLst>
      <p:ext uri="{BB962C8B-B14F-4D97-AF65-F5344CB8AC3E}">
        <p14:creationId xmlns:p14="http://schemas.microsoft.com/office/powerpoint/2010/main" val="2556555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1" y="753228"/>
            <a:ext cx="9613861" cy="1080938"/>
          </a:xfrm>
        </p:spPr>
        <p:txBody>
          <a:bodyPr/>
          <a:lstStyle/>
          <a:p>
            <a:r>
              <a:rPr lang="en-US" b="1" dirty="0"/>
              <a:t>Result (Normalization)</a:t>
            </a:r>
            <a:endParaRPr lang="en-MY" b="1" dirty="0"/>
          </a:p>
        </p:txBody>
      </p:sp>
      <p:sp>
        <p:nvSpPr>
          <p:cNvPr id="3" name="Content Placeholder 2"/>
          <p:cNvSpPr>
            <a:spLocks noGrp="1"/>
          </p:cNvSpPr>
          <p:nvPr>
            <p:ph idx="1"/>
          </p:nvPr>
        </p:nvSpPr>
        <p:spPr>
          <a:xfrm>
            <a:off x="680321" y="2089014"/>
            <a:ext cx="9878559" cy="4382225"/>
          </a:xfrm>
        </p:spPr>
        <p:txBody>
          <a:bodyPr>
            <a:normAutofit/>
          </a:bodyPr>
          <a:lstStyle/>
          <a:p>
            <a:r>
              <a:rPr lang="en-SG" sz="2400" dirty="0"/>
              <a:t>Effects of Audio Feature Standardization</a:t>
            </a:r>
            <a:endParaRPr lang="en-MY" sz="2400" dirty="0"/>
          </a:p>
        </p:txBody>
      </p:sp>
      <p:graphicFrame>
        <p:nvGraphicFramePr>
          <p:cNvPr id="4" name="Table 3"/>
          <p:cNvGraphicFramePr>
            <a:graphicFrameLocks noGrp="1"/>
          </p:cNvGraphicFramePr>
          <p:nvPr>
            <p:extLst>
              <p:ext uri="{D42A27DB-BD31-4B8C-83A1-F6EECF244321}">
                <p14:modId xmlns:p14="http://schemas.microsoft.com/office/powerpoint/2010/main" val="2002899954"/>
              </p:ext>
            </p:extLst>
          </p:nvPr>
        </p:nvGraphicFramePr>
        <p:xfrm>
          <a:off x="485451" y="2456718"/>
          <a:ext cx="11294750" cy="4314588"/>
        </p:xfrm>
        <a:graphic>
          <a:graphicData uri="http://schemas.openxmlformats.org/drawingml/2006/table">
            <a:tbl>
              <a:tblPr firstRow="1" firstCol="1" bandRow="1">
                <a:tableStyleId>{5C22544A-7EE6-4342-B048-85BDC9FD1C3A}</a:tableStyleId>
              </a:tblPr>
              <a:tblGrid>
                <a:gridCol w="1987928">
                  <a:extLst>
                    <a:ext uri="{9D8B030D-6E8A-4147-A177-3AD203B41FA5}">
                      <a16:colId xmlns:a16="http://schemas.microsoft.com/office/drawing/2014/main" val="995851968"/>
                    </a:ext>
                  </a:extLst>
                </a:gridCol>
                <a:gridCol w="3162108">
                  <a:extLst>
                    <a:ext uri="{9D8B030D-6E8A-4147-A177-3AD203B41FA5}">
                      <a16:colId xmlns:a16="http://schemas.microsoft.com/office/drawing/2014/main" val="269473558"/>
                    </a:ext>
                  </a:extLst>
                </a:gridCol>
                <a:gridCol w="1050128">
                  <a:extLst>
                    <a:ext uri="{9D8B030D-6E8A-4147-A177-3AD203B41FA5}">
                      <a16:colId xmlns:a16="http://schemas.microsoft.com/office/drawing/2014/main" val="2887289046"/>
                    </a:ext>
                  </a:extLst>
                </a:gridCol>
                <a:gridCol w="3822492">
                  <a:extLst>
                    <a:ext uri="{9D8B030D-6E8A-4147-A177-3AD203B41FA5}">
                      <a16:colId xmlns:a16="http://schemas.microsoft.com/office/drawing/2014/main" val="3870072383"/>
                    </a:ext>
                  </a:extLst>
                </a:gridCol>
                <a:gridCol w="1272094">
                  <a:extLst>
                    <a:ext uri="{9D8B030D-6E8A-4147-A177-3AD203B41FA5}">
                      <a16:colId xmlns:a16="http://schemas.microsoft.com/office/drawing/2014/main" val="600641958"/>
                    </a:ext>
                  </a:extLst>
                </a:gridCol>
              </a:tblGrid>
              <a:tr h="553386">
                <a:tc>
                  <a:txBody>
                    <a:bodyPr/>
                    <a:lstStyle/>
                    <a:p>
                      <a:pPr marL="0" marR="0">
                        <a:lnSpc>
                          <a:spcPct val="150000"/>
                        </a:lnSpc>
                        <a:spcBef>
                          <a:spcPts val="0"/>
                        </a:spcBef>
                        <a:spcAft>
                          <a:spcPts val="0"/>
                        </a:spcAft>
                      </a:pPr>
                      <a:r>
                        <a:rPr lang="en-US" sz="1400" dirty="0">
                          <a:effectLst/>
                        </a:rPr>
                        <a:t>Audio Features</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F1 Score (Without Normalization)</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Classifier</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F1 (With Audio Feature Standardization)</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Classifier</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92376181"/>
                  </a:ext>
                </a:extLst>
              </a:tr>
              <a:tr h="560802">
                <a:tc>
                  <a:txBody>
                    <a:bodyPr/>
                    <a:lstStyle/>
                    <a:p>
                      <a:pPr marL="0" marR="0">
                        <a:lnSpc>
                          <a:spcPct val="150000"/>
                        </a:lnSpc>
                        <a:spcBef>
                          <a:spcPts val="0"/>
                        </a:spcBef>
                        <a:spcAft>
                          <a:spcPts val="0"/>
                        </a:spcAft>
                      </a:pPr>
                      <a:r>
                        <a:rPr lang="en-US" sz="1400">
                          <a:effectLst/>
                        </a:rPr>
                        <a:t>Zero-Crossing Rate</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GP-DP</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0 (0.89)</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14673358"/>
                  </a:ext>
                </a:extLst>
              </a:tr>
              <a:tr h="320040">
                <a:tc>
                  <a:txBody>
                    <a:bodyPr/>
                    <a:lstStyle/>
                    <a:p>
                      <a:pPr marL="0" marR="0">
                        <a:lnSpc>
                          <a:spcPct val="150000"/>
                        </a:lnSpc>
                        <a:spcBef>
                          <a:spcPts val="0"/>
                        </a:spcBef>
                        <a:spcAft>
                          <a:spcPts val="0"/>
                        </a:spcAft>
                      </a:pPr>
                      <a:r>
                        <a:rPr lang="en-US" sz="1400">
                          <a:effectLst/>
                        </a:rPr>
                        <a:t>Energy</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79965274"/>
                  </a:ext>
                </a:extLst>
              </a:tr>
              <a:tr h="262421">
                <a:tc>
                  <a:txBody>
                    <a:bodyPr/>
                    <a:lstStyle/>
                    <a:p>
                      <a:pPr marL="0" marR="0">
                        <a:lnSpc>
                          <a:spcPct val="150000"/>
                        </a:lnSpc>
                        <a:spcBef>
                          <a:spcPts val="0"/>
                        </a:spcBef>
                        <a:spcAft>
                          <a:spcPts val="0"/>
                        </a:spcAft>
                      </a:pPr>
                      <a:r>
                        <a:rPr lang="en-US" sz="1400" dirty="0">
                          <a:effectLst/>
                        </a:rPr>
                        <a:t>Entropy of Energy</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b="1" dirty="0">
                          <a:solidFill>
                            <a:srgbClr val="FF0000"/>
                          </a:solidFill>
                          <a:effectLst/>
                        </a:rPr>
                        <a:t>0.36 (0.88)</a:t>
                      </a:r>
                      <a:endParaRPr lang="en-US" sz="1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37202762"/>
                  </a:ext>
                </a:extLst>
              </a:tr>
              <a:tr h="262421">
                <a:tc>
                  <a:txBody>
                    <a:bodyPr/>
                    <a:lstStyle/>
                    <a:p>
                      <a:pPr marL="0" marR="0">
                        <a:lnSpc>
                          <a:spcPct val="150000"/>
                        </a:lnSpc>
                        <a:spcBef>
                          <a:spcPts val="0"/>
                        </a:spcBef>
                        <a:spcAft>
                          <a:spcPts val="0"/>
                        </a:spcAft>
                      </a:pPr>
                      <a:r>
                        <a:rPr lang="en-US" sz="1400">
                          <a:effectLst/>
                        </a:rPr>
                        <a:t>Spectral Centroid</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0.18 (0.85)</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solidFill>
                            <a:srgbClr val="00B050"/>
                          </a:solidFill>
                          <a:effectLst/>
                        </a:rPr>
                        <a:t>0 (0.89)</a:t>
                      </a:r>
                      <a:endParaRPr lang="en-US" sz="1600" dirty="0">
                        <a:solidFill>
                          <a:srgbClr val="00B05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1961682"/>
                  </a:ext>
                </a:extLst>
              </a:tr>
              <a:tr h="262421">
                <a:tc>
                  <a:txBody>
                    <a:bodyPr/>
                    <a:lstStyle/>
                    <a:p>
                      <a:pPr marL="0" marR="0">
                        <a:lnSpc>
                          <a:spcPct val="150000"/>
                        </a:lnSpc>
                        <a:spcBef>
                          <a:spcPts val="0"/>
                        </a:spcBef>
                        <a:spcAft>
                          <a:spcPts val="0"/>
                        </a:spcAft>
                      </a:pPr>
                      <a:r>
                        <a:rPr lang="en-US" sz="1400">
                          <a:effectLst/>
                        </a:rPr>
                        <a:t>Spectral Spread</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0.18 (0.85)</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solidFill>
                            <a:srgbClr val="00B050"/>
                          </a:solidFill>
                          <a:effectLst/>
                        </a:rPr>
                        <a:t>0.14 (0.78)</a:t>
                      </a:r>
                      <a:endParaRPr lang="en-US" sz="1600" dirty="0">
                        <a:solidFill>
                          <a:srgbClr val="00B05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3128612"/>
                  </a:ext>
                </a:extLst>
              </a:tr>
              <a:tr h="262421">
                <a:tc>
                  <a:txBody>
                    <a:bodyPr/>
                    <a:lstStyle/>
                    <a:p>
                      <a:pPr marL="0" marR="0">
                        <a:lnSpc>
                          <a:spcPct val="150000"/>
                        </a:lnSpc>
                        <a:spcBef>
                          <a:spcPts val="0"/>
                        </a:spcBef>
                        <a:spcAft>
                          <a:spcPts val="0"/>
                        </a:spcAft>
                      </a:pPr>
                      <a:r>
                        <a:rPr lang="en-US" sz="1400">
                          <a:effectLst/>
                        </a:rPr>
                        <a:t>Spectral Entropy</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b="1" dirty="0">
                          <a:solidFill>
                            <a:srgbClr val="FF0000"/>
                          </a:solidFill>
                          <a:effectLst/>
                        </a:rPr>
                        <a:t>0.25 (0.78)</a:t>
                      </a:r>
                      <a:endParaRPr lang="en-US" sz="1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6707568"/>
                  </a:ext>
                </a:extLst>
              </a:tr>
              <a:tr h="262421">
                <a:tc>
                  <a:txBody>
                    <a:bodyPr/>
                    <a:lstStyle/>
                    <a:p>
                      <a:pPr marL="0" marR="0">
                        <a:lnSpc>
                          <a:spcPct val="150000"/>
                        </a:lnSpc>
                        <a:spcBef>
                          <a:spcPts val="0"/>
                        </a:spcBef>
                        <a:spcAft>
                          <a:spcPts val="0"/>
                        </a:spcAft>
                      </a:pPr>
                      <a:r>
                        <a:rPr lang="en-US" sz="1400">
                          <a:effectLst/>
                        </a:rPr>
                        <a:t>Spectral Flux</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0.33 (0.86)</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solidFill>
                            <a:srgbClr val="00B050"/>
                          </a:solidFill>
                          <a:effectLst/>
                        </a:rPr>
                        <a:t>0.25 (0.90)</a:t>
                      </a:r>
                      <a:endParaRPr lang="en-US" sz="1600" dirty="0">
                        <a:solidFill>
                          <a:srgbClr val="00B05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KNN</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9106511"/>
                  </a:ext>
                </a:extLst>
              </a:tr>
              <a:tr h="262421">
                <a:tc>
                  <a:txBody>
                    <a:bodyPr/>
                    <a:lstStyle/>
                    <a:p>
                      <a:pPr marL="0" marR="0">
                        <a:lnSpc>
                          <a:spcPct val="150000"/>
                        </a:lnSpc>
                        <a:spcBef>
                          <a:spcPts val="0"/>
                        </a:spcBef>
                        <a:spcAft>
                          <a:spcPts val="0"/>
                        </a:spcAft>
                      </a:pPr>
                      <a:r>
                        <a:rPr lang="en-US" sz="1400">
                          <a:effectLst/>
                        </a:rPr>
                        <a:t>Spectral Rolloff</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0 (0.89)</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00095254"/>
                  </a:ext>
                </a:extLst>
              </a:tr>
              <a:tr h="262421">
                <a:tc>
                  <a:txBody>
                    <a:bodyPr/>
                    <a:lstStyle/>
                    <a:p>
                      <a:pPr marL="0" marR="0">
                        <a:lnSpc>
                          <a:spcPct val="150000"/>
                        </a:lnSpc>
                        <a:spcBef>
                          <a:spcPts val="0"/>
                        </a:spcBef>
                        <a:spcAft>
                          <a:spcPts val="0"/>
                        </a:spcAft>
                      </a:pPr>
                      <a:r>
                        <a:rPr lang="en-US" sz="1400">
                          <a:effectLst/>
                        </a:rPr>
                        <a:t>MFCCs</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0.2 (0.87)</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b="1" dirty="0">
                          <a:solidFill>
                            <a:srgbClr val="FF0000"/>
                          </a:solidFill>
                          <a:effectLst/>
                        </a:rPr>
                        <a:t>0.36 (0.88)</a:t>
                      </a:r>
                      <a:endParaRPr lang="en-US" sz="1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7989668"/>
                  </a:ext>
                </a:extLst>
              </a:tr>
              <a:tr h="281559">
                <a:tc>
                  <a:txBody>
                    <a:bodyPr/>
                    <a:lstStyle/>
                    <a:p>
                      <a:pPr marL="0" marR="0">
                        <a:lnSpc>
                          <a:spcPct val="150000"/>
                        </a:lnSpc>
                        <a:spcBef>
                          <a:spcPts val="0"/>
                        </a:spcBef>
                        <a:spcAft>
                          <a:spcPts val="0"/>
                        </a:spcAft>
                      </a:pPr>
                      <a:r>
                        <a:rPr lang="en-US" sz="1400">
                          <a:effectLst/>
                        </a:rPr>
                        <a:t>Chroma Vector</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0.2 (0.87)</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b="1" dirty="0">
                          <a:solidFill>
                            <a:srgbClr val="FF0000"/>
                          </a:solidFill>
                          <a:effectLst/>
                        </a:rPr>
                        <a:t>0.25 (0.90)</a:t>
                      </a:r>
                      <a:endParaRPr lang="en-US" sz="1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38709287"/>
                  </a:ext>
                </a:extLst>
              </a:tr>
              <a:tr h="298914">
                <a:tc>
                  <a:txBody>
                    <a:bodyPr/>
                    <a:lstStyle/>
                    <a:p>
                      <a:pPr marL="0" marR="0">
                        <a:lnSpc>
                          <a:spcPct val="150000"/>
                        </a:lnSpc>
                        <a:spcBef>
                          <a:spcPts val="0"/>
                        </a:spcBef>
                        <a:spcAft>
                          <a:spcPts val="0"/>
                        </a:spcAft>
                      </a:pPr>
                      <a:r>
                        <a:rPr lang="en-US" sz="1400" dirty="0">
                          <a:effectLst/>
                        </a:rPr>
                        <a:t>Chroma Deviation</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GP-DP</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b="1" dirty="0">
                          <a:solidFill>
                            <a:srgbClr val="FF0000"/>
                          </a:solidFill>
                          <a:effectLst/>
                        </a:rPr>
                        <a:t>0.13 (0.76)</a:t>
                      </a:r>
                      <a:endParaRPr lang="en-US" sz="1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AB</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4986866"/>
                  </a:ext>
                </a:extLst>
              </a:tr>
            </a:tbl>
          </a:graphicData>
        </a:graphic>
      </p:graphicFrame>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17</a:t>
            </a:r>
            <a:endParaRPr lang="en-MY" b="1" dirty="0">
              <a:solidFill>
                <a:schemeClr val="bg1"/>
              </a:solidFill>
            </a:endParaRPr>
          </a:p>
        </p:txBody>
      </p:sp>
    </p:spTree>
    <p:extLst>
      <p:ext uri="{BB962C8B-B14F-4D97-AF65-F5344CB8AC3E}">
        <p14:creationId xmlns:p14="http://schemas.microsoft.com/office/powerpoint/2010/main" val="2087726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(Binary Classification)</a:t>
            </a:r>
            <a:endParaRPr lang="en-MY" b="1" dirty="0"/>
          </a:p>
        </p:txBody>
      </p:sp>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18</a:t>
            </a:r>
            <a:endParaRPr lang="en-MY"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470011799"/>
              </p:ext>
            </p:extLst>
          </p:nvPr>
        </p:nvGraphicFramePr>
        <p:xfrm>
          <a:off x="680321" y="2235266"/>
          <a:ext cx="10772165" cy="4545698"/>
        </p:xfrm>
        <a:graphic>
          <a:graphicData uri="http://schemas.openxmlformats.org/drawingml/2006/table">
            <a:tbl>
              <a:tblPr firstRow="1" firstCol="1" bandRow="1">
                <a:tableStyleId>{5C22544A-7EE6-4342-B048-85BDC9FD1C3A}</a:tableStyleId>
              </a:tblPr>
              <a:tblGrid>
                <a:gridCol w="6944079">
                  <a:extLst>
                    <a:ext uri="{9D8B030D-6E8A-4147-A177-3AD203B41FA5}">
                      <a16:colId xmlns:a16="http://schemas.microsoft.com/office/drawing/2014/main" val="163677004"/>
                    </a:ext>
                  </a:extLst>
                </a:gridCol>
                <a:gridCol w="1016761">
                  <a:extLst>
                    <a:ext uri="{9D8B030D-6E8A-4147-A177-3AD203B41FA5}">
                      <a16:colId xmlns:a16="http://schemas.microsoft.com/office/drawing/2014/main" val="1658532901"/>
                    </a:ext>
                  </a:extLst>
                </a:gridCol>
                <a:gridCol w="1354884">
                  <a:extLst>
                    <a:ext uri="{9D8B030D-6E8A-4147-A177-3AD203B41FA5}">
                      <a16:colId xmlns:a16="http://schemas.microsoft.com/office/drawing/2014/main" val="50159538"/>
                    </a:ext>
                  </a:extLst>
                </a:gridCol>
                <a:gridCol w="1456441">
                  <a:extLst>
                    <a:ext uri="{9D8B030D-6E8A-4147-A177-3AD203B41FA5}">
                      <a16:colId xmlns:a16="http://schemas.microsoft.com/office/drawing/2014/main" val="2533393200"/>
                    </a:ext>
                  </a:extLst>
                </a:gridCol>
              </a:tblGrid>
              <a:tr h="334697">
                <a:tc>
                  <a:txBody>
                    <a:bodyPr/>
                    <a:lstStyle/>
                    <a:p>
                      <a:pPr marL="0" marR="0" algn="ctr">
                        <a:lnSpc>
                          <a:spcPct val="107000"/>
                        </a:lnSpc>
                        <a:spcBef>
                          <a:spcPts val="0"/>
                        </a:spcBef>
                        <a:spcAft>
                          <a:spcPts val="0"/>
                        </a:spcAft>
                      </a:pPr>
                      <a:r>
                        <a:rPr lang="en-US" sz="2000">
                          <a:effectLst/>
                        </a:rPr>
                        <a:t>Audio Features</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Model</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Mean F1</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F1</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6533106"/>
                  </a:ext>
                </a:extLst>
              </a:tr>
              <a:tr h="946467">
                <a:tc>
                  <a:txBody>
                    <a:bodyPr/>
                    <a:lstStyle/>
                    <a:p>
                      <a:pPr marL="0" marR="0">
                        <a:lnSpc>
                          <a:spcPct val="150000"/>
                        </a:lnSpc>
                        <a:spcBef>
                          <a:spcPts val="0"/>
                        </a:spcBef>
                        <a:spcAft>
                          <a:spcPts val="0"/>
                        </a:spcAft>
                      </a:pPr>
                      <a:r>
                        <a:rPr lang="en-US" sz="2000" dirty="0">
                          <a:solidFill>
                            <a:srgbClr val="FF0000"/>
                          </a:solidFill>
                          <a:effectLst/>
                        </a:rPr>
                        <a:t>Mean of Zero-crossing Rate, Entropy of Energy, Spectral Spread, Spectral Entropy, MFCCs, Chroma Deviation</a:t>
                      </a:r>
                      <a:endParaRPr lang="en-US" sz="20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solidFill>
                            <a:srgbClr val="FF0000"/>
                          </a:solidFill>
                          <a:effectLst/>
                        </a:rPr>
                        <a:t>AB</a:t>
                      </a:r>
                      <a:endParaRPr lang="en-US" sz="20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solidFill>
                            <a:srgbClr val="FF0000"/>
                          </a:solidFill>
                          <a:effectLst/>
                        </a:rPr>
                        <a:t>0.82</a:t>
                      </a:r>
                      <a:endParaRPr lang="en-US" sz="200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solidFill>
                            <a:srgbClr val="FF0000"/>
                          </a:solidFill>
                          <a:effectLst/>
                        </a:rPr>
                        <a:t>0.71 (0.93)</a:t>
                      </a:r>
                      <a:endParaRPr lang="en-US" sz="20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1464013"/>
                  </a:ext>
                </a:extLst>
              </a:tr>
              <a:tr h="946467">
                <a:tc>
                  <a:txBody>
                    <a:bodyPr/>
                    <a:lstStyle/>
                    <a:p>
                      <a:pPr marL="0" marR="0">
                        <a:lnSpc>
                          <a:spcPct val="150000"/>
                        </a:lnSpc>
                        <a:spcBef>
                          <a:spcPts val="0"/>
                        </a:spcBef>
                        <a:spcAft>
                          <a:spcPts val="0"/>
                        </a:spcAft>
                      </a:pPr>
                      <a:r>
                        <a:rPr lang="en-US" sz="2000" dirty="0">
                          <a:effectLst/>
                        </a:rPr>
                        <a:t>Normalized Mean of Spectral Centroid, Spectral Entropy, Spectral </a:t>
                      </a:r>
                      <a:r>
                        <a:rPr lang="en-US" sz="2000" dirty="0" err="1">
                          <a:effectLst/>
                        </a:rPr>
                        <a:t>Rolloff</a:t>
                      </a:r>
                      <a:r>
                        <a:rPr lang="en-US" sz="2000" dirty="0">
                          <a:effectLst/>
                        </a:rPr>
                        <a:t>, MFCCs, Chroma Vector, Chroma Deviation</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AB</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0.77</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0.6 (0.93)</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9961002"/>
                  </a:ext>
                </a:extLst>
              </a:tr>
              <a:tr h="946467">
                <a:tc>
                  <a:txBody>
                    <a:bodyPr/>
                    <a:lstStyle/>
                    <a:p>
                      <a:pPr marL="0" marR="0">
                        <a:lnSpc>
                          <a:spcPct val="150000"/>
                        </a:lnSpc>
                        <a:spcBef>
                          <a:spcPts val="0"/>
                        </a:spcBef>
                        <a:spcAft>
                          <a:spcPts val="0"/>
                        </a:spcAft>
                      </a:pPr>
                      <a:r>
                        <a:rPr lang="en-US" sz="2000">
                          <a:effectLst/>
                        </a:rPr>
                        <a:t>Mean and Std of Spectral Centroid, Spectral Spread, Spectral Flux</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AB </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0.80</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0.67 (0.93)</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7719042"/>
                  </a:ext>
                </a:extLst>
              </a:tr>
              <a:tr h="946467">
                <a:tc>
                  <a:txBody>
                    <a:bodyPr/>
                    <a:lstStyle/>
                    <a:p>
                      <a:pPr marL="0" marR="0">
                        <a:lnSpc>
                          <a:spcPct val="150000"/>
                        </a:lnSpc>
                        <a:spcBef>
                          <a:spcPts val="0"/>
                        </a:spcBef>
                        <a:spcAft>
                          <a:spcPts val="0"/>
                        </a:spcAft>
                      </a:pPr>
                      <a:r>
                        <a:rPr lang="en-US" sz="2000">
                          <a:effectLst/>
                        </a:rPr>
                        <a:t>Normalized Mean and Std of Entropy of Energy, Spectral Centroid, Spectral Spread, Spectral Flux</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AB</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0.70</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0.53 (0.87)</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3926927"/>
                  </a:ext>
                </a:extLst>
              </a:tr>
            </a:tbl>
          </a:graphicData>
        </a:graphic>
      </p:graphicFrame>
    </p:spTree>
    <p:extLst>
      <p:ext uri="{BB962C8B-B14F-4D97-AF65-F5344CB8AC3E}">
        <p14:creationId xmlns:p14="http://schemas.microsoft.com/office/powerpoint/2010/main" val="78388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Problem</a:t>
            </a:r>
            <a:endParaRPr lang="en-MY" b="1" dirty="0"/>
          </a:p>
        </p:txBody>
      </p:sp>
      <p:pic>
        <p:nvPicPr>
          <p:cNvPr id="1026" name="Picture 2" descr="Image result for depressed you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21" y="2622794"/>
            <a:ext cx="3410399" cy="26308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876136" y="1109031"/>
            <a:ext cx="1214264" cy="369332"/>
          </a:xfrm>
          <a:prstGeom prst="rect">
            <a:avLst/>
          </a:prstGeom>
          <a:noFill/>
        </p:spPr>
        <p:txBody>
          <a:bodyPr wrap="square" rtlCol="0">
            <a:spAutoFit/>
          </a:bodyPr>
          <a:lstStyle/>
          <a:p>
            <a:pPr algn="r"/>
            <a:r>
              <a:rPr lang="en-US" b="1" dirty="0">
                <a:solidFill>
                  <a:schemeClr val="bg1"/>
                </a:solidFill>
              </a:rPr>
              <a:t>1</a:t>
            </a:r>
            <a:endParaRPr lang="en-MY" b="1" dirty="0">
              <a:solidFill>
                <a:schemeClr val="bg1"/>
              </a:solidFill>
            </a:endParaRPr>
          </a:p>
        </p:txBody>
      </p:sp>
      <p:pic>
        <p:nvPicPr>
          <p:cNvPr id="6" name="Picture 3" descr="G:\uec ppt\image\low_productivity.jpg"/>
          <p:cNvPicPr>
            <a:picLocks noChangeAspect="1" noChangeArrowheads="1"/>
          </p:cNvPicPr>
          <p:nvPr/>
        </p:nvPicPr>
        <p:blipFill>
          <a:blip r:embed="rId4" cstate="print"/>
          <a:srcRect/>
          <a:stretch>
            <a:fillRect/>
          </a:stretch>
        </p:blipFill>
        <p:spPr bwMode="auto">
          <a:xfrm>
            <a:off x="4927801" y="2123230"/>
            <a:ext cx="2179905" cy="2179905"/>
          </a:xfrm>
          <a:prstGeom prst="rect">
            <a:avLst/>
          </a:prstGeom>
          <a:noFill/>
        </p:spPr>
      </p:pic>
      <p:pic>
        <p:nvPicPr>
          <p:cNvPr id="7" name="Picture 2" descr="Image result for suici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4510" y="4303135"/>
            <a:ext cx="3406487" cy="25548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Economy lo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4787" y="2622794"/>
            <a:ext cx="3959838" cy="296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415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(Audio Classification Comparison)</a:t>
            </a:r>
            <a:endParaRPr lang="en-MY" b="1" dirty="0"/>
          </a:p>
        </p:txBody>
      </p:sp>
      <p:graphicFrame>
        <p:nvGraphicFramePr>
          <p:cNvPr id="3" name="Table 2"/>
          <p:cNvGraphicFramePr>
            <a:graphicFrameLocks noGrp="1"/>
          </p:cNvGraphicFramePr>
          <p:nvPr>
            <p:extLst>
              <p:ext uri="{D42A27DB-BD31-4B8C-83A1-F6EECF244321}">
                <p14:modId xmlns:p14="http://schemas.microsoft.com/office/powerpoint/2010/main" val="1474957234"/>
              </p:ext>
            </p:extLst>
          </p:nvPr>
        </p:nvGraphicFramePr>
        <p:xfrm>
          <a:off x="45624" y="2163966"/>
          <a:ext cx="12056436" cy="4547287"/>
        </p:xfrm>
        <a:graphic>
          <a:graphicData uri="http://schemas.openxmlformats.org/drawingml/2006/table">
            <a:tbl>
              <a:tblPr firstRow="1" firstCol="1" bandRow="1">
                <a:tableStyleId>{5C22544A-7EE6-4342-B048-85BDC9FD1C3A}</a:tableStyleId>
              </a:tblPr>
              <a:tblGrid>
                <a:gridCol w="1393433">
                  <a:extLst>
                    <a:ext uri="{9D8B030D-6E8A-4147-A177-3AD203B41FA5}">
                      <a16:colId xmlns:a16="http://schemas.microsoft.com/office/drawing/2014/main" val="761694313"/>
                    </a:ext>
                  </a:extLst>
                </a:gridCol>
                <a:gridCol w="1304144">
                  <a:extLst>
                    <a:ext uri="{9D8B030D-6E8A-4147-A177-3AD203B41FA5}">
                      <a16:colId xmlns:a16="http://schemas.microsoft.com/office/drawing/2014/main" val="3645008064"/>
                    </a:ext>
                  </a:extLst>
                </a:gridCol>
                <a:gridCol w="4907541">
                  <a:extLst>
                    <a:ext uri="{9D8B030D-6E8A-4147-A177-3AD203B41FA5}">
                      <a16:colId xmlns:a16="http://schemas.microsoft.com/office/drawing/2014/main" val="3847742333"/>
                    </a:ext>
                  </a:extLst>
                </a:gridCol>
                <a:gridCol w="1645840">
                  <a:extLst>
                    <a:ext uri="{9D8B030D-6E8A-4147-A177-3AD203B41FA5}">
                      <a16:colId xmlns:a16="http://schemas.microsoft.com/office/drawing/2014/main" val="3835663516"/>
                    </a:ext>
                  </a:extLst>
                </a:gridCol>
                <a:gridCol w="1886081">
                  <a:extLst>
                    <a:ext uri="{9D8B030D-6E8A-4147-A177-3AD203B41FA5}">
                      <a16:colId xmlns:a16="http://schemas.microsoft.com/office/drawing/2014/main" val="4031341298"/>
                    </a:ext>
                  </a:extLst>
                </a:gridCol>
                <a:gridCol w="919397">
                  <a:extLst>
                    <a:ext uri="{9D8B030D-6E8A-4147-A177-3AD203B41FA5}">
                      <a16:colId xmlns:a16="http://schemas.microsoft.com/office/drawing/2014/main" val="4113133478"/>
                    </a:ext>
                  </a:extLst>
                </a:gridCol>
              </a:tblGrid>
              <a:tr h="210065">
                <a:tc>
                  <a:txBody>
                    <a:bodyPr/>
                    <a:lstStyle/>
                    <a:p>
                      <a:pPr marL="0" marR="0" algn="ctr">
                        <a:lnSpc>
                          <a:spcPct val="150000"/>
                        </a:lnSpc>
                        <a:spcBef>
                          <a:spcPts val="0"/>
                        </a:spcBef>
                        <a:spcAft>
                          <a:spcPts val="0"/>
                        </a:spcAft>
                      </a:pPr>
                      <a:r>
                        <a:rPr lang="en-US" sz="1300" dirty="0">
                          <a:effectLst/>
                        </a:rPr>
                        <a:t>Related Study</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tc>
                  <a:txBody>
                    <a:bodyPr/>
                    <a:lstStyle/>
                    <a:p>
                      <a:pPr marL="0" marR="0" algn="ctr">
                        <a:lnSpc>
                          <a:spcPct val="150000"/>
                        </a:lnSpc>
                        <a:spcBef>
                          <a:spcPts val="0"/>
                        </a:spcBef>
                        <a:spcAft>
                          <a:spcPts val="0"/>
                        </a:spcAft>
                      </a:pPr>
                      <a:r>
                        <a:rPr lang="en-US" sz="1300">
                          <a:effectLst/>
                        </a:rPr>
                        <a:t>Model</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tc>
                  <a:txBody>
                    <a:bodyPr/>
                    <a:lstStyle/>
                    <a:p>
                      <a:pPr marL="0" marR="0" algn="ctr">
                        <a:lnSpc>
                          <a:spcPct val="150000"/>
                        </a:lnSpc>
                        <a:spcBef>
                          <a:spcPts val="0"/>
                        </a:spcBef>
                        <a:spcAft>
                          <a:spcPts val="0"/>
                        </a:spcAft>
                      </a:pPr>
                      <a:r>
                        <a:rPr lang="en-US" sz="1300" dirty="0">
                          <a:effectLst/>
                        </a:rPr>
                        <a:t>Audio Features</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tc>
                  <a:txBody>
                    <a:bodyPr/>
                    <a:lstStyle/>
                    <a:p>
                      <a:pPr marL="0" marR="0" algn="ctr">
                        <a:lnSpc>
                          <a:spcPct val="150000"/>
                        </a:lnSpc>
                        <a:spcBef>
                          <a:spcPts val="0"/>
                        </a:spcBef>
                        <a:spcAft>
                          <a:spcPts val="0"/>
                        </a:spcAft>
                      </a:pPr>
                      <a:r>
                        <a:rPr lang="en-US" sz="1300" dirty="0">
                          <a:effectLst/>
                        </a:rPr>
                        <a:t>Normalization</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tc>
                  <a:txBody>
                    <a:bodyPr/>
                    <a:lstStyle/>
                    <a:p>
                      <a:pPr marL="0" marR="0" algn="ctr">
                        <a:lnSpc>
                          <a:spcPct val="150000"/>
                        </a:lnSpc>
                        <a:spcBef>
                          <a:spcPts val="0"/>
                        </a:spcBef>
                        <a:spcAft>
                          <a:spcPts val="0"/>
                        </a:spcAft>
                      </a:pPr>
                      <a:r>
                        <a:rPr lang="en-US" sz="1300" dirty="0">
                          <a:effectLst/>
                        </a:rPr>
                        <a:t>Optimization</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tc>
                  <a:txBody>
                    <a:bodyPr/>
                    <a:lstStyle/>
                    <a:p>
                      <a:pPr marL="0" marR="0" algn="ctr">
                        <a:lnSpc>
                          <a:spcPct val="150000"/>
                        </a:lnSpc>
                        <a:spcBef>
                          <a:spcPts val="0"/>
                        </a:spcBef>
                        <a:spcAft>
                          <a:spcPts val="0"/>
                        </a:spcAft>
                      </a:pPr>
                      <a:r>
                        <a:rPr lang="en-US" sz="1300" dirty="0">
                          <a:effectLst/>
                        </a:rPr>
                        <a:t>Mean F1</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extLst>
                  <a:ext uri="{0D108BD9-81ED-4DB2-BD59-A6C34878D82A}">
                    <a16:rowId xmlns:a16="http://schemas.microsoft.com/office/drawing/2014/main" val="3666182142"/>
                  </a:ext>
                </a:extLst>
              </a:tr>
              <a:tr h="420130">
                <a:tc>
                  <a:txBody>
                    <a:bodyPr/>
                    <a:lstStyle/>
                    <a:p>
                      <a:pPr marL="0" marR="0">
                        <a:lnSpc>
                          <a:spcPct val="150000"/>
                        </a:lnSpc>
                        <a:spcBef>
                          <a:spcPts val="0"/>
                        </a:spcBef>
                        <a:spcAft>
                          <a:spcPts val="0"/>
                        </a:spcAft>
                      </a:pPr>
                      <a:r>
                        <a:rPr lang="en-US" sz="1300" b="1" dirty="0">
                          <a:solidFill>
                            <a:srgbClr val="FF0000"/>
                          </a:solidFill>
                          <a:effectLst/>
                        </a:rPr>
                        <a:t>Proposed Method</a:t>
                      </a:r>
                      <a:endParaRPr lang="en-US" sz="13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b="1">
                          <a:solidFill>
                            <a:srgbClr val="FF0000"/>
                          </a:solidFill>
                          <a:effectLst/>
                        </a:rPr>
                        <a:t>AB</a:t>
                      </a:r>
                      <a:endParaRPr lang="en-US" sz="1300" b="1">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b="1" dirty="0">
                          <a:solidFill>
                            <a:srgbClr val="FF0000"/>
                          </a:solidFill>
                          <a:effectLst/>
                        </a:rPr>
                        <a:t>Mean of Zero-crossing Rate, Entropy of Energy, Spectral Spread, Spectral Entropy, MFCCs, Chroma Deviation</a:t>
                      </a:r>
                      <a:endParaRPr lang="en-US" sz="13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b="1" dirty="0">
                          <a:solidFill>
                            <a:srgbClr val="FF0000"/>
                          </a:solidFill>
                          <a:effectLst/>
                        </a:rPr>
                        <a:t>None</a:t>
                      </a:r>
                      <a:endParaRPr lang="en-US" sz="13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b="1" dirty="0">
                          <a:solidFill>
                            <a:srgbClr val="FF0000"/>
                          </a:solidFill>
                          <a:effectLst/>
                        </a:rPr>
                        <a:t>None</a:t>
                      </a:r>
                      <a:endParaRPr lang="en-US" sz="13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b="1" dirty="0">
                          <a:solidFill>
                            <a:srgbClr val="FF0000"/>
                          </a:solidFill>
                          <a:effectLst/>
                        </a:rPr>
                        <a:t>0.82</a:t>
                      </a:r>
                      <a:endParaRPr lang="en-US" sz="13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1859335007"/>
                  </a:ext>
                </a:extLst>
              </a:tr>
              <a:tr h="630195">
                <a:tc>
                  <a:txBody>
                    <a:bodyPr/>
                    <a:lstStyle/>
                    <a:p>
                      <a:pPr marL="0" marR="0">
                        <a:lnSpc>
                          <a:spcPct val="150000"/>
                        </a:lnSpc>
                        <a:spcBef>
                          <a:spcPts val="0"/>
                        </a:spcBef>
                        <a:spcAft>
                          <a:spcPts val="0"/>
                        </a:spcAft>
                      </a:pPr>
                      <a:r>
                        <a:rPr lang="en-US" sz="1300" dirty="0">
                          <a:effectLst/>
                        </a:rPr>
                        <a:t>Baseline</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dirty="0">
                          <a:effectLst/>
                        </a:rPr>
                        <a:t>Linear SVM with SGD</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just">
                        <a:lnSpc>
                          <a:spcPct val="150000"/>
                        </a:lnSpc>
                        <a:spcBef>
                          <a:spcPts val="0"/>
                        </a:spcBef>
                        <a:spcAft>
                          <a:spcPts val="0"/>
                        </a:spcAft>
                      </a:pPr>
                      <a:r>
                        <a:rPr lang="en-US" sz="1300" dirty="0">
                          <a:effectLst/>
                        </a:rPr>
                        <a:t>F0, VUV, NAQ, QOQ, H1H2, PSP, MDQ, peak-Slope, Rd, MCEP0-24, HMPDM0-24, HMPDD0-12</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None</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Grid Search for hyper-parameter optimization</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dirty="0">
                          <a:effectLst/>
                        </a:rPr>
                        <a:t>0.50</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3227047016"/>
                  </a:ext>
                </a:extLst>
              </a:tr>
              <a:tr h="525162">
                <a:tc>
                  <a:txBody>
                    <a:bodyPr/>
                    <a:lstStyle/>
                    <a:p>
                      <a:pPr marL="0" marR="0">
                        <a:lnSpc>
                          <a:spcPct val="150000"/>
                        </a:lnSpc>
                        <a:spcBef>
                          <a:spcPts val="0"/>
                        </a:spcBef>
                        <a:spcAft>
                          <a:spcPts val="0"/>
                        </a:spcAft>
                      </a:pPr>
                      <a:r>
                        <a:rPr lang="en-US" sz="1300" dirty="0" err="1">
                          <a:effectLst/>
                        </a:rPr>
                        <a:t>DepAudioNet</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CNN and LSTM</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just">
                        <a:lnSpc>
                          <a:spcPct val="150000"/>
                        </a:lnSpc>
                        <a:spcBef>
                          <a:spcPts val="0"/>
                        </a:spcBef>
                        <a:spcAft>
                          <a:spcPts val="0"/>
                        </a:spcAft>
                      </a:pPr>
                      <a:r>
                        <a:rPr lang="en-US" sz="1300">
                          <a:effectLst/>
                        </a:rPr>
                        <a:t>Mel-scale filter bank feature</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dirty="0">
                          <a:effectLst/>
                        </a:rPr>
                        <a:t>Batch Normalization</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Random Sampling</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a:effectLst/>
                        </a:rPr>
                        <a:t>0.61</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778768811"/>
                  </a:ext>
                </a:extLst>
              </a:tr>
              <a:tr h="420130">
                <a:tc>
                  <a:txBody>
                    <a:bodyPr/>
                    <a:lstStyle/>
                    <a:p>
                      <a:pPr marL="0" marR="0">
                        <a:lnSpc>
                          <a:spcPct val="150000"/>
                        </a:lnSpc>
                        <a:spcBef>
                          <a:spcPts val="0"/>
                        </a:spcBef>
                        <a:spcAft>
                          <a:spcPts val="0"/>
                        </a:spcAft>
                      </a:pPr>
                      <a:r>
                        <a:rPr lang="en-US" sz="1300" dirty="0">
                          <a:effectLst/>
                        </a:rPr>
                        <a:t>MITLL</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Gaussian Staircase Model</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just">
                        <a:lnSpc>
                          <a:spcPct val="150000"/>
                        </a:lnSpc>
                        <a:spcBef>
                          <a:spcPts val="0"/>
                        </a:spcBef>
                        <a:spcAft>
                          <a:spcPts val="0"/>
                        </a:spcAft>
                      </a:pPr>
                      <a:r>
                        <a:rPr lang="en-US" sz="1300">
                          <a:effectLst/>
                        </a:rPr>
                        <a:t>Correlation structure of formant tracks, Correlation structure of dMFCCs, Lower Vocal Tract (VT) Resonance Pattern, peak-to-rms</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Min-max Scaling</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Z-scoring, PCA</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dirty="0">
                          <a:effectLst/>
                        </a:rPr>
                        <a:t>0.57</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4150268377"/>
                  </a:ext>
                </a:extLst>
              </a:tr>
              <a:tr h="1260389">
                <a:tc>
                  <a:txBody>
                    <a:bodyPr/>
                    <a:lstStyle/>
                    <a:p>
                      <a:pPr marL="0" marR="0">
                        <a:lnSpc>
                          <a:spcPct val="150000"/>
                        </a:lnSpc>
                        <a:spcBef>
                          <a:spcPts val="0"/>
                        </a:spcBef>
                        <a:spcAft>
                          <a:spcPts val="0"/>
                        </a:spcAft>
                      </a:pPr>
                      <a:r>
                        <a:rPr lang="en-US" sz="1300" dirty="0" err="1">
                          <a:effectLst/>
                        </a:rPr>
                        <a:t>Pampouchidou</a:t>
                      </a:r>
                      <a:r>
                        <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300" dirty="0">
                        <a:effectLst/>
                      </a:endParaRPr>
                    </a:p>
                  </a:txBody>
                  <a:tcPr marL="31510" marR="31510" marT="0" marB="0"/>
                </a:tc>
                <a:tc>
                  <a:txBody>
                    <a:bodyPr/>
                    <a:lstStyle/>
                    <a:p>
                      <a:pPr marL="0" marR="0">
                        <a:lnSpc>
                          <a:spcPct val="150000"/>
                        </a:lnSpc>
                        <a:spcBef>
                          <a:spcPts val="0"/>
                        </a:spcBef>
                        <a:spcAft>
                          <a:spcPts val="0"/>
                        </a:spcAft>
                      </a:pPr>
                      <a:r>
                        <a:rPr lang="en-US" sz="1300" dirty="0">
                          <a:effectLst/>
                        </a:rPr>
                        <a:t>Decision Fusion Model which is implemented using DT</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just">
                        <a:lnSpc>
                          <a:spcPct val="150000"/>
                        </a:lnSpc>
                        <a:spcBef>
                          <a:spcPts val="0"/>
                        </a:spcBef>
                        <a:spcAft>
                          <a:spcPts val="0"/>
                        </a:spcAft>
                      </a:pPr>
                      <a:r>
                        <a:rPr lang="en-US" altLang="zh-CN" sz="1300" dirty="0">
                          <a:effectLst/>
                        </a:rPr>
                        <a:t>Baseline</a:t>
                      </a:r>
                      <a:r>
                        <a:rPr lang="en-US" sz="1300" dirty="0">
                          <a:effectLst/>
                        </a:rPr>
                        <a:t>, Rd </a:t>
                      </a:r>
                      <a:r>
                        <a:rPr lang="en-US" sz="1300" dirty="0" err="1">
                          <a:effectLst/>
                        </a:rPr>
                        <a:t>conf</a:t>
                      </a:r>
                      <a:r>
                        <a:rPr lang="en-US" sz="1300" dirty="0">
                          <a:effectLst/>
                        </a:rPr>
                        <a:t>, Formants 1-3, the deltas &amp; delta-deltas for F0 &amp; MFCCs, Pause Ratio, Voiced Segment Ratio, Speaking Ratio, Mean Laughter Duration, Mean Delay to answer question, Mean Duration of Pauses, Max Duration of Pauses &amp; Fraction of overall pauses</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Min-max Scaling</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Feature Selection accesses based on the improvement of modal by removing features.</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a:effectLst/>
                        </a:rPr>
                        <a:t>0.73</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1446862883"/>
                  </a:ext>
                </a:extLst>
              </a:tr>
              <a:tr h="420130">
                <a:tc>
                  <a:txBody>
                    <a:bodyPr/>
                    <a:lstStyle/>
                    <a:p>
                      <a:pPr marL="0" marR="0">
                        <a:lnSpc>
                          <a:spcPct val="150000"/>
                        </a:lnSpc>
                        <a:spcBef>
                          <a:spcPts val="0"/>
                        </a:spcBef>
                        <a:spcAft>
                          <a:spcPts val="0"/>
                        </a:spcAft>
                      </a:pPr>
                      <a:r>
                        <a:rPr lang="en-US" sz="1300" dirty="0">
                          <a:effectLst/>
                        </a:rPr>
                        <a:t>SCUBA</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dirty="0">
                          <a:effectLst/>
                        </a:rPr>
                        <a:t>G-PLDA</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just">
                        <a:lnSpc>
                          <a:spcPct val="150000"/>
                        </a:lnSpc>
                        <a:spcBef>
                          <a:spcPts val="0"/>
                        </a:spcBef>
                        <a:spcAft>
                          <a:spcPts val="0"/>
                        </a:spcAft>
                      </a:pPr>
                      <a:r>
                        <a:rPr lang="en-US" sz="1300" dirty="0" err="1">
                          <a:effectLst/>
                        </a:rPr>
                        <a:t>Ivector</a:t>
                      </a:r>
                      <a:r>
                        <a:rPr lang="en-US" sz="1300" dirty="0">
                          <a:effectLst/>
                        </a:rPr>
                        <a:t> (MFCC)</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dirty="0">
                          <a:effectLst/>
                        </a:rPr>
                        <a:t>None</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dirty="0">
                          <a:effectLst/>
                        </a:rPr>
                        <a:t>MIM</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dirty="0">
                          <a:effectLst/>
                        </a:rPr>
                        <a:t>0.73</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4139220512"/>
                  </a:ext>
                </a:extLst>
              </a:tr>
            </a:tbl>
          </a:graphicData>
        </a:graphic>
      </p:graphicFrame>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19</a:t>
            </a:r>
            <a:endParaRPr lang="en-MY" b="1" dirty="0">
              <a:solidFill>
                <a:schemeClr val="bg1"/>
              </a:solidFill>
            </a:endParaRPr>
          </a:p>
        </p:txBody>
      </p:sp>
    </p:spTree>
    <p:extLst>
      <p:ext uri="{BB962C8B-B14F-4D97-AF65-F5344CB8AC3E}">
        <p14:creationId xmlns:p14="http://schemas.microsoft.com/office/powerpoint/2010/main" val="757327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(Binary Classification Comparison)</a:t>
            </a:r>
            <a:endParaRPr lang="en-MY" b="1" dirty="0"/>
          </a:p>
        </p:txBody>
      </p:sp>
      <p:graphicFrame>
        <p:nvGraphicFramePr>
          <p:cNvPr id="4" name="Table 3"/>
          <p:cNvGraphicFramePr>
            <a:graphicFrameLocks noGrp="1"/>
          </p:cNvGraphicFramePr>
          <p:nvPr>
            <p:extLst>
              <p:ext uri="{D42A27DB-BD31-4B8C-83A1-F6EECF244321}">
                <p14:modId xmlns:p14="http://schemas.microsoft.com/office/powerpoint/2010/main" val="830371791"/>
              </p:ext>
            </p:extLst>
          </p:nvPr>
        </p:nvGraphicFramePr>
        <p:xfrm>
          <a:off x="345426" y="2089014"/>
          <a:ext cx="11586741" cy="4309494"/>
        </p:xfrm>
        <a:graphic>
          <a:graphicData uri="http://schemas.openxmlformats.org/drawingml/2006/table">
            <a:tbl>
              <a:tblPr firstRow="1" firstCol="1" bandRow="1">
                <a:tableStyleId>{5C22544A-7EE6-4342-B048-85BDC9FD1C3A}</a:tableStyleId>
              </a:tblPr>
              <a:tblGrid>
                <a:gridCol w="3462075">
                  <a:extLst>
                    <a:ext uri="{9D8B030D-6E8A-4147-A177-3AD203B41FA5}">
                      <a16:colId xmlns:a16="http://schemas.microsoft.com/office/drawing/2014/main" val="2283494251"/>
                    </a:ext>
                  </a:extLst>
                </a:gridCol>
                <a:gridCol w="4169388">
                  <a:extLst>
                    <a:ext uri="{9D8B030D-6E8A-4147-A177-3AD203B41FA5}">
                      <a16:colId xmlns:a16="http://schemas.microsoft.com/office/drawing/2014/main" val="586868097"/>
                    </a:ext>
                  </a:extLst>
                </a:gridCol>
                <a:gridCol w="2260729">
                  <a:extLst>
                    <a:ext uri="{9D8B030D-6E8A-4147-A177-3AD203B41FA5}">
                      <a16:colId xmlns:a16="http://schemas.microsoft.com/office/drawing/2014/main" val="111597607"/>
                    </a:ext>
                  </a:extLst>
                </a:gridCol>
                <a:gridCol w="1694549">
                  <a:extLst>
                    <a:ext uri="{9D8B030D-6E8A-4147-A177-3AD203B41FA5}">
                      <a16:colId xmlns:a16="http://schemas.microsoft.com/office/drawing/2014/main" val="1588564570"/>
                    </a:ext>
                  </a:extLst>
                </a:gridCol>
              </a:tblGrid>
              <a:tr h="388620">
                <a:tc>
                  <a:txBody>
                    <a:bodyPr/>
                    <a:lstStyle/>
                    <a:p>
                      <a:pPr marL="0" marR="0" algn="ctr">
                        <a:lnSpc>
                          <a:spcPct val="150000"/>
                        </a:lnSpc>
                        <a:spcBef>
                          <a:spcPts val="0"/>
                        </a:spcBef>
                        <a:spcAft>
                          <a:spcPts val="0"/>
                        </a:spcAft>
                      </a:pPr>
                      <a:r>
                        <a:rPr lang="en-US" sz="1800" dirty="0">
                          <a:effectLst/>
                        </a:rPr>
                        <a:t>Related Study</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Modality</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F1</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Mean F1</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663123412"/>
                  </a:ext>
                </a:extLst>
              </a:tr>
              <a:tr h="194310">
                <a:tc>
                  <a:txBody>
                    <a:bodyPr/>
                    <a:lstStyle/>
                    <a:p>
                      <a:pPr marL="0" marR="0" algn="just">
                        <a:lnSpc>
                          <a:spcPct val="150000"/>
                        </a:lnSpc>
                        <a:spcBef>
                          <a:spcPts val="0"/>
                        </a:spcBef>
                        <a:spcAft>
                          <a:spcPts val="0"/>
                        </a:spcAft>
                      </a:pPr>
                      <a:r>
                        <a:rPr lang="en-US" sz="1800" b="1" dirty="0">
                          <a:solidFill>
                            <a:srgbClr val="FF0000"/>
                          </a:solidFill>
                          <a:effectLst/>
                        </a:rPr>
                        <a:t>Proposed Method (AB)</a:t>
                      </a:r>
                      <a:endParaRPr lang="en-US" sz="18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b="1" dirty="0">
                          <a:solidFill>
                            <a:srgbClr val="FF0000"/>
                          </a:solidFill>
                          <a:effectLst/>
                        </a:rPr>
                        <a:t>Audio</a:t>
                      </a:r>
                      <a:endParaRPr lang="en-US" sz="18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b="1" dirty="0">
                          <a:solidFill>
                            <a:srgbClr val="FF0000"/>
                          </a:solidFill>
                          <a:effectLst/>
                        </a:rPr>
                        <a:t>0.71 (0.93)</a:t>
                      </a:r>
                      <a:endParaRPr lang="en-US" sz="18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b="1" dirty="0">
                          <a:solidFill>
                            <a:srgbClr val="FF0000"/>
                          </a:solidFill>
                          <a:effectLst/>
                        </a:rPr>
                        <a:t>0.82</a:t>
                      </a:r>
                      <a:endParaRPr lang="en-US" sz="18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3765652200"/>
                  </a:ext>
                </a:extLst>
              </a:tr>
              <a:tr h="194310">
                <a:tc>
                  <a:txBody>
                    <a:bodyPr/>
                    <a:lstStyle/>
                    <a:p>
                      <a:pPr marL="0" marR="0" algn="just">
                        <a:lnSpc>
                          <a:spcPct val="150000"/>
                        </a:lnSpc>
                        <a:spcBef>
                          <a:spcPts val="0"/>
                        </a:spcBef>
                        <a:spcAft>
                          <a:spcPts val="0"/>
                        </a:spcAft>
                      </a:pPr>
                      <a:r>
                        <a:rPr lang="en-US" sz="1800" dirty="0">
                          <a:effectLst/>
                        </a:rPr>
                        <a:t>Baseline</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0.41 (0.58)</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0.50</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3965078060"/>
                  </a:ext>
                </a:extLst>
              </a:tr>
              <a:tr h="388620">
                <a:tc>
                  <a:txBody>
                    <a:bodyPr/>
                    <a:lstStyle/>
                    <a:p>
                      <a:pPr marL="0" marR="0" algn="just">
                        <a:lnSpc>
                          <a:spcPct val="150000"/>
                        </a:lnSpc>
                        <a:spcBef>
                          <a:spcPts val="0"/>
                        </a:spcBef>
                        <a:spcAft>
                          <a:spcPts val="0"/>
                        </a:spcAft>
                      </a:pPr>
                      <a:r>
                        <a:rPr lang="en-US" sz="1800" dirty="0">
                          <a:effectLst/>
                        </a:rPr>
                        <a:t>Baseline</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Audio-Video</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0.58 (0.86)</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0.72</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189482328"/>
                  </a:ext>
                </a:extLst>
              </a:tr>
              <a:tr h="194310">
                <a:tc>
                  <a:txBody>
                    <a:bodyPr/>
                    <a:lstStyle/>
                    <a:p>
                      <a:pPr marL="0" marR="0" algn="just">
                        <a:lnSpc>
                          <a:spcPct val="150000"/>
                        </a:lnSpc>
                        <a:spcBef>
                          <a:spcPts val="0"/>
                        </a:spcBef>
                        <a:spcAft>
                          <a:spcPts val="0"/>
                        </a:spcAft>
                      </a:pPr>
                      <a:r>
                        <a:rPr lang="en-US" sz="1800" dirty="0" err="1">
                          <a:effectLst/>
                        </a:rPr>
                        <a:t>DepAudioNet</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0.52 (0.70)</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0.61</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27554443"/>
                  </a:ext>
                </a:extLst>
              </a:tr>
              <a:tr h="194310">
                <a:tc>
                  <a:txBody>
                    <a:bodyPr/>
                    <a:lstStyle/>
                    <a:p>
                      <a:pPr marL="0" marR="0" algn="just">
                        <a:lnSpc>
                          <a:spcPct val="150000"/>
                        </a:lnSpc>
                        <a:spcBef>
                          <a:spcPts val="0"/>
                        </a:spcBef>
                        <a:spcAft>
                          <a:spcPts val="0"/>
                        </a:spcAft>
                      </a:pPr>
                      <a:r>
                        <a:rPr lang="en-US" sz="1800" dirty="0">
                          <a:effectLst/>
                        </a:rPr>
                        <a:t>MITLL</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0.57</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819369405"/>
                  </a:ext>
                </a:extLst>
              </a:tr>
              <a:tr h="582930">
                <a:tc>
                  <a:txBody>
                    <a:bodyPr/>
                    <a:lstStyle/>
                    <a:p>
                      <a:pPr marL="0" marR="0" algn="just">
                        <a:lnSpc>
                          <a:spcPct val="150000"/>
                        </a:lnSpc>
                        <a:spcBef>
                          <a:spcPts val="0"/>
                        </a:spcBef>
                        <a:spcAft>
                          <a:spcPts val="0"/>
                        </a:spcAft>
                      </a:pPr>
                      <a:r>
                        <a:rPr lang="en-US" sz="1800" dirty="0">
                          <a:effectLst/>
                        </a:rPr>
                        <a:t>MITLL</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Audio-Video-Semantic</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0.81</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3446828593"/>
                  </a:ext>
                </a:extLst>
              </a:tr>
              <a:tr h="388620">
                <a:tc>
                  <a:txBody>
                    <a:bodyPr/>
                    <a:lstStyle/>
                    <a:p>
                      <a:pPr marL="0" marR="0" algn="just">
                        <a:lnSpc>
                          <a:spcPct val="150000"/>
                        </a:lnSpc>
                        <a:spcBef>
                          <a:spcPts val="0"/>
                        </a:spcBef>
                        <a:spcAft>
                          <a:spcPts val="0"/>
                        </a:spcAft>
                      </a:pPr>
                      <a:r>
                        <a:rPr lang="en-US" sz="1800" dirty="0" err="1">
                          <a:effectLst/>
                        </a:rPr>
                        <a:t>Pampouchidou</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Audio-Gender</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0.59 (0.87)</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0.73</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4000759949"/>
                  </a:ext>
                </a:extLst>
              </a:tr>
              <a:tr h="338456">
                <a:tc>
                  <a:txBody>
                    <a:bodyPr/>
                    <a:lstStyle/>
                    <a:p>
                      <a:pPr marL="0" marR="0" algn="just">
                        <a:lnSpc>
                          <a:spcPct val="150000"/>
                        </a:lnSpc>
                        <a:spcBef>
                          <a:spcPts val="0"/>
                        </a:spcBef>
                        <a:spcAft>
                          <a:spcPts val="0"/>
                        </a:spcAft>
                      </a:pPr>
                      <a:r>
                        <a:rPr lang="en-US" sz="1800" dirty="0" err="1">
                          <a:effectLst/>
                        </a:rPr>
                        <a:t>Pampouchidou</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Audio-Video-Text-Gender</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0.62 (0.91)</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0.77</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1770397352"/>
                  </a:ext>
                </a:extLst>
              </a:tr>
              <a:tr h="194310">
                <a:tc>
                  <a:txBody>
                    <a:bodyPr/>
                    <a:lstStyle/>
                    <a:p>
                      <a:pPr marL="0" marR="0" algn="just">
                        <a:lnSpc>
                          <a:spcPct val="150000"/>
                        </a:lnSpc>
                        <a:spcBef>
                          <a:spcPts val="0"/>
                        </a:spcBef>
                        <a:spcAft>
                          <a:spcPts val="0"/>
                        </a:spcAft>
                      </a:pPr>
                      <a:r>
                        <a:rPr lang="en-US" sz="1800" dirty="0">
                          <a:effectLst/>
                        </a:rPr>
                        <a:t>SCUBA</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Audio</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0.57 (0.89)</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0.73</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2730036866"/>
                  </a:ext>
                </a:extLst>
              </a:tr>
              <a:tr h="388620">
                <a:tc>
                  <a:txBody>
                    <a:bodyPr/>
                    <a:lstStyle/>
                    <a:p>
                      <a:pPr marL="0" marR="0" algn="just">
                        <a:lnSpc>
                          <a:spcPct val="150000"/>
                        </a:lnSpc>
                        <a:spcBef>
                          <a:spcPts val="0"/>
                        </a:spcBef>
                        <a:spcAft>
                          <a:spcPts val="0"/>
                        </a:spcAft>
                      </a:pPr>
                      <a:r>
                        <a:rPr lang="en-US" sz="1800" dirty="0">
                          <a:effectLst/>
                        </a:rPr>
                        <a:t>SCUBA</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Audio-Video</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0.63 (0.89)</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0.76</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3589823163"/>
                  </a:ext>
                </a:extLst>
              </a:tr>
            </a:tbl>
          </a:graphicData>
        </a:graphic>
      </p:graphicFrame>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20</a:t>
            </a:r>
            <a:endParaRPr lang="en-MY" b="1" dirty="0">
              <a:solidFill>
                <a:schemeClr val="bg1"/>
              </a:solidFill>
            </a:endParaRPr>
          </a:p>
        </p:txBody>
      </p:sp>
    </p:spTree>
    <p:extLst>
      <p:ext uri="{BB962C8B-B14F-4D97-AF65-F5344CB8AC3E}">
        <p14:creationId xmlns:p14="http://schemas.microsoft.com/office/powerpoint/2010/main" val="262367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(Regression Comparison)</a:t>
            </a:r>
            <a:endParaRPr lang="en-MY" b="1" dirty="0"/>
          </a:p>
        </p:txBody>
      </p:sp>
      <p:graphicFrame>
        <p:nvGraphicFramePr>
          <p:cNvPr id="3" name="Table 2"/>
          <p:cNvGraphicFramePr>
            <a:graphicFrameLocks noGrp="1"/>
          </p:cNvGraphicFramePr>
          <p:nvPr>
            <p:extLst>
              <p:ext uri="{D42A27DB-BD31-4B8C-83A1-F6EECF244321}">
                <p14:modId xmlns:p14="http://schemas.microsoft.com/office/powerpoint/2010/main" val="746110487"/>
              </p:ext>
            </p:extLst>
          </p:nvPr>
        </p:nvGraphicFramePr>
        <p:xfrm>
          <a:off x="524655" y="2233536"/>
          <a:ext cx="11287593" cy="3840480"/>
        </p:xfrm>
        <a:graphic>
          <a:graphicData uri="http://schemas.openxmlformats.org/drawingml/2006/table">
            <a:tbl>
              <a:tblPr firstRow="1" firstCol="1" bandRow="1">
                <a:tableStyleId>{5C22544A-7EE6-4342-B048-85BDC9FD1C3A}</a:tableStyleId>
              </a:tblPr>
              <a:tblGrid>
                <a:gridCol w="4167266">
                  <a:extLst>
                    <a:ext uri="{9D8B030D-6E8A-4147-A177-3AD203B41FA5}">
                      <a16:colId xmlns:a16="http://schemas.microsoft.com/office/drawing/2014/main" val="2846846455"/>
                    </a:ext>
                  </a:extLst>
                </a:gridCol>
                <a:gridCol w="4157979">
                  <a:extLst>
                    <a:ext uri="{9D8B030D-6E8A-4147-A177-3AD203B41FA5}">
                      <a16:colId xmlns:a16="http://schemas.microsoft.com/office/drawing/2014/main" val="1633522729"/>
                    </a:ext>
                  </a:extLst>
                </a:gridCol>
                <a:gridCol w="1620518">
                  <a:extLst>
                    <a:ext uri="{9D8B030D-6E8A-4147-A177-3AD203B41FA5}">
                      <a16:colId xmlns:a16="http://schemas.microsoft.com/office/drawing/2014/main" val="1819091989"/>
                    </a:ext>
                  </a:extLst>
                </a:gridCol>
                <a:gridCol w="1341830">
                  <a:extLst>
                    <a:ext uri="{9D8B030D-6E8A-4147-A177-3AD203B41FA5}">
                      <a16:colId xmlns:a16="http://schemas.microsoft.com/office/drawing/2014/main" val="1001188700"/>
                    </a:ext>
                  </a:extLst>
                </a:gridCol>
              </a:tblGrid>
              <a:tr h="432117">
                <a:tc>
                  <a:txBody>
                    <a:bodyPr/>
                    <a:lstStyle/>
                    <a:p>
                      <a:pPr marL="0" marR="0" algn="just">
                        <a:lnSpc>
                          <a:spcPct val="150000"/>
                        </a:lnSpc>
                        <a:spcBef>
                          <a:spcPts val="0"/>
                        </a:spcBef>
                        <a:spcAft>
                          <a:spcPts val="0"/>
                        </a:spcAft>
                      </a:pPr>
                      <a:r>
                        <a:rPr lang="en-US" sz="2400">
                          <a:effectLst/>
                        </a:rPr>
                        <a:t>Related Study</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Modality</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RMSE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MAE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6998630"/>
                  </a:ext>
                </a:extLst>
              </a:tr>
              <a:tr h="432253">
                <a:tc>
                  <a:txBody>
                    <a:bodyPr/>
                    <a:lstStyle/>
                    <a:p>
                      <a:pPr marL="0" marR="0" algn="just">
                        <a:lnSpc>
                          <a:spcPct val="150000"/>
                        </a:lnSpc>
                        <a:spcBef>
                          <a:spcPts val="0"/>
                        </a:spcBef>
                        <a:spcAft>
                          <a:spcPts val="0"/>
                        </a:spcAft>
                      </a:pPr>
                      <a:r>
                        <a:rPr lang="en-US" sz="2400" b="1">
                          <a:solidFill>
                            <a:srgbClr val="FF0000"/>
                          </a:solidFill>
                          <a:effectLst/>
                        </a:rPr>
                        <a:t>Proposed Method (AB)</a:t>
                      </a:r>
                      <a:endParaRPr lang="en-US" sz="3600" b="1">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a:solidFill>
                            <a:srgbClr val="FF0000"/>
                          </a:solidFill>
                          <a:effectLst/>
                        </a:rPr>
                        <a:t>Audio</a:t>
                      </a:r>
                      <a:endParaRPr lang="en-US" sz="3600" b="1">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a:solidFill>
                            <a:srgbClr val="FF0000"/>
                          </a:solidFill>
                          <a:effectLst/>
                        </a:rPr>
                        <a:t>6.43</a:t>
                      </a:r>
                      <a:endParaRPr lang="en-US" sz="3600" b="1">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dirty="0">
                          <a:solidFill>
                            <a:srgbClr val="FF0000"/>
                          </a:solidFill>
                          <a:effectLst/>
                        </a:rPr>
                        <a:t>5.32</a:t>
                      </a:r>
                      <a:endParaRPr lang="en-US" sz="3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5410623"/>
                  </a:ext>
                </a:extLst>
              </a:tr>
              <a:tr h="432253">
                <a:tc>
                  <a:txBody>
                    <a:bodyPr/>
                    <a:lstStyle/>
                    <a:p>
                      <a:pPr marL="0" marR="0" algn="just">
                        <a:lnSpc>
                          <a:spcPct val="150000"/>
                        </a:lnSpc>
                        <a:spcBef>
                          <a:spcPts val="0"/>
                        </a:spcBef>
                        <a:spcAft>
                          <a:spcPts val="0"/>
                        </a:spcAft>
                      </a:pPr>
                      <a:r>
                        <a:rPr lang="en-US" sz="2400" dirty="0">
                          <a:effectLst/>
                        </a:rPr>
                        <a:t>Baseline</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Audio</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6.7418</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5.3566</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83827985"/>
                  </a:ext>
                </a:extLst>
              </a:tr>
              <a:tr h="432253">
                <a:tc>
                  <a:txBody>
                    <a:bodyPr/>
                    <a:lstStyle/>
                    <a:p>
                      <a:pPr marL="0" marR="0" algn="just">
                        <a:lnSpc>
                          <a:spcPct val="150000"/>
                        </a:lnSpc>
                        <a:spcBef>
                          <a:spcPts val="0"/>
                        </a:spcBef>
                        <a:spcAft>
                          <a:spcPts val="0"/>
                        </a:spcAft>
                      </a:pPr>
                      <a:r>
                        <a:rPr lang="en-US" sz="2400" dirty="0">
                          <a:effectLst/>
                        </a:rPr>
                        <a:t>Baseline</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Audio-Video</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6.6212 </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5.5222</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3407761"/>
                  </a:ext>
                </a:extLst>
              </a:tr>
              <a:tr h="432253">
                <a:tc>
                  <a:txBody>
                    <a:bodyPr/>
                    <a:lstStyle/>
                    <a:p>
                      <a:pPr marL="0" marR="0" algn="just">
                        <a:lnSpc>
                          <a:spcPct val="150000"/>
                        </a:lnSpc>
                        <a:spcBef>
                          <a:spcPts val="0"/>
                        </a:spcBef>
                        <a:spcAft>
                          <a:spcPts val="0"/>
                        </a:spcAft>
                      </a:pPr>
                      <a:r>
                        <a:rPr lang="en-US" sz="2400" b="1" dirty="0">
                          <a:solidFill>
                            <a:srgbClr val="002060"/>
                          </a:solidFill>
                          <a:effectLst/>
                        </a:rPr>
                        <a:t>MITLL</a:t>
                      </a:r>
                      <a:endParaRPr lang="en-US" sz="3600" b="1" dirty="0">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a:solidFill>
                            <a:srgbClr val="002060"/>
                          </a:solidFill>
                          <a:effectLst/>
                        </a:rPr>
                        <a:t>Audio</a:t>
                      </a:r>
                      <a:endParaRPr lang="en-US" sz="3600" b="1">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u="sng">
                          <a:solidFill>
                            <a:srgbClr val="002060"/>
                          </a:solidFill>
                          <a:effectLst/>
                        </a:rPr>
                        <a:t>6.38</a:t>
                      </a:r>
                      <a:endParaRPr lang="en-US" sz="3600" b="1">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u="sng">
                          <a:solidFill>
                            <a:srgbClr val="002060"/>
                          </a:solidFill>
                          <a:effectLst/>
                        </a:rPr>
                        <a:t>5.32</a:t>
                      </a:r>
                      <a:endParaRPr lang="en-US" sz="3600" b="1">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1199595"/>
                  </a:ext>
                </a:extLst>
              </a:tr>
              <a:tr h="506705">
                <a:tc>
                  <a:txBody>
                    <a:bodyPr/>
                    <a:lstStyle/>
                    <a:p>
                      <a:pPr marL="0" marR="0" algn="just">
                        <a:lnSpc>
                          <a:spcPct val="150000"/>
                        </a:lnSpc>
                        <a:spcBef>
                          <a:spcPts val="0"/>
                        </a:spcBef>
                        <a:spcAft>
                          <a:spcPts val="0"/>
                        </a:spcAft>
                      </a:pPr>
                      <a:r>
                        <a:rPr lang="en-US" sz="2400" b="1" dirty="0">
                          <a:solidFill>
                            <a:srgbClr val="002060"/>
                          </a:solidFill>
                          <a:effectLst/>
                        </a:rPr>
                        <a:t>MITLL</a:t>
                      </a:r>
                      <a:endParaRPr lang="en-US" sz="3600" b="1" dirty="0">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dirty="0">
                          <a:solidFill>
                            <a:srgbClr val="002060"/>
                          </a:solidFill>
                          <a:effectLst/>
                        </a:rPr>
                        <a:t>Audio-Video-Semantic</a:t>
                      </a:r>
                      <a:endParaRPr lang="en-US" sz="3600" b="1" dirty="0">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u="sng">
                          <a:solidFill>
                            <a:srgbClr val="002060"/>
                          </a:solidFill>
                          <a:effectLst/>
                        </a:rPr>
                        <a:t>5.31</a:t>
                      </a:r>
                      <a:endParaRPr lang="en-US" sz="3600" b="1">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u="sng" dirty="0">
                          <a:solidFill>
                            <a:srgbClr val="002060"/>
                          </a:solidFill>
                          <a:effectLst/>
                        </a:rPr>
                        <a:t>4.18</a:t>
                      </a:r>
                      <a:endParaRPr lang="en-US" sz="3600" b="1" dirty="0">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8062136"/>
                  </a:ext>
                </a:extLst>
              </a:tr>
              <a:tr h="432253">
                <a:tc>
                  <a:txBody>
                    <a:bodyPr/>
                    <a:lstStyle/>
                    <a:p>
                      <a:pPr marL="0" marR="0" algn="just">
                        <a:lnSpc>
                          <a:spcPct val="150000"/>
                        </a:lnSpc>
                        <a:spcBef>
                          <a:spcPts val="0"/>
                        </a:spcBef>
                        <a:spcAft>
                          <a:spcPts val="0"/>
                        </a:spcAft>
                      </a:pPr>
                      <a:r>
                        <a:rPr lang="en-US" sz="2400" dirty="0">
                          <a:effectLst/>
                        </a:rPr>
                        <a:t>SCUBA</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Audio</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6.7334</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5.8237</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6869952"/>
                  </a:ext>
                </a:extLst>
              </a:tr>
            </a:tbl>
          </a:graphicData>
        </a:graphic>
      </p:graphicFrame>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21</a:t>
            </a:r>
            <a:endParaRPr lang="en-MY" b="1" dirty="0">
              <a:solidFill>
                <a:schemeClr val="bg1"/>
              </a:solidFill>
            </a:endParaRPr>
          </a:p>
        </p:txBody>
      </p:sp>
    </p:spTree>
    <p:extLst>
      <p:ext uri="{BB962C8B-B14F-4D97-AF65-F5344CB8AC3E}">
        <p14:creationId xmlns:p14="http://schemas.microsoft.com/office/powerpoint/2010/main" val="1965497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(Summary of All Tasks)</a:t>
            </a:r>
            <a:endParaRPr lang="en-MY" b="1" dirty="0"/>
          </a:p>
        </p:txBody>
      </p:sp>
      <p:graphicFrame>
        <p:nvGraphicFramePr>
          <p:cNvPr id="4" name="Table 3"/>
          <p:cNvGraphicFramePr>
            <a:graphicFrameLocks noGrp="1"/>
          </p:cNvGraphicFramePr>
          <p:nvPr>
            <p:extLst>
              <p:ext uri="{D42A27DB-BD31-4B8C-83A1-F6EECF244321}">
                <p14:modId xmlns:p14="http://schemas.microsoft.com/office/powerpoint/2010/main" val="813257381"/>
              </p:ext>
            </p:extLst>
          </p:nvPr>
        </p:nvGraphicFramePr>
        <p:xfrm>
          <a:off x="135564" y="2173573"/>
          <a:ext cx="11931518" cy="4223416"/>
        </p:xfrm>
        <a:graphic>
          <a:graphicData uri="http://schemas.openxmlformats.org/drawingml/2006/table">
            <a:tbl>
              <a:tblPr firstRow="1" firstCol="1" bandRow="1">
                <a:tableStyleId>{5C22544A-7EE6-4342-B048-85BDC9FD1C3A}</a:tableStyleId>
              </a:tblPr>
              <a:tblGrid>
                <a:gridCol w="3302103">
                  <a:extLst>
                    <a:ext uri="{9D8B030D-6E8A-4147-A177-3AD203B41FA5}">
                      <a16:colId xmlns:a16="http://schemas.microsoft.com/office/drawing/2014/main" val="1337063504"/>
                    </a:ext>
                  </a:extLst>
                </a:gridCol>
                <a:gridCol w="1894552">
                  <a:extLst>
                    <a:ext uri="{9D8B030D-6E8A-4147-A177-3AD203B41FA5}">
                      <a16:colId xmlns:a16="http://schemas.microsoft.com/office/drawing/2014/main" val="4006197275"/>
                    </a:ext>
                  </a:extLst>
                </a:gridCol>
                <a:gridCol w="2103902">
                  <a:extLst>
                    <a:ext uri="{9D8B030D-6E8A-4147-A177-3AD203B41FA5}">
                      <a16:colId xmlns:a16="http://schemas.microsoft.com/office/drawing/2014/main" val="848178824"/>
                    </a:ext>
                  </a:extLst>
                </a:gridCol>
                <a:gridCol w="2314738">
                  <a:extLst>
                    <a:ext uri="{9D8B030D-6E8A-4147-A177-3AD203B41FA5}">
                      <a16:colId xmlns:a16="http://schemas.microsoft.com/office/drawing/2014/main" val="3080838855"/>
                    </a:ext>
                  </a:extLst>
                </a:gridCol>
                <a:gridCol w="2316223">
                  <a:extLst>
                    <a:ext uri="{9D8B030D-6E8A-4147-A177-3AD203B41FA5}">
                      <a16:colId xmlns:a16="http://schemas.microsoft.com/office/drawing/2014/main" val="3185952345"/>
                    </a:ext>
                  </a:extLst>
                </a:gridCol>
              </a:tblGrid>
              <a:tr h="931576">
                <a:tc>
                  <a:txBody>
                    <a:bodyPr/>
                    <a:lstStyle/>
                    <a:p>
                      <a:pPr marL="0" marR="0" algn="just">
                        <a:lnSpc>
                          <a:spcPct val="150000"/>
                        </a:lnSpc>
                        <a:spcBef>
                          <a:spcPts val="0"/>
                        </a:spcBef>
                        <a:spcAft>
                          <a:spcPts val="0"/>
                        </a:spcAft>
                      </a:pPr>
                      <a:r>
                        <a:rPr lang="en-US" sz="2400" dirty="0">
                          <a:effectLst/>
                        </a:rPr>
                        <a:t>Tasks</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Baseline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Best (Audio)</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Best (All)</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Proposed Result</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6685457"/>
                  </a:ext>
                </a:extLst>
              </a:tr>
              <a:tr h="931576">
                <a:tc>
                  <a:txBody>
                    <a:bodyPr/>
                    <a:lstStyle/>
                    <a:p>
                      <a:pPr marL="0" marR="0" algn="just">
                        <a:lnSpc>
                          <a:spcPct val="150000"/>
                        </a:lnSpc>
                        <a:spcBef>
                          <a:spcPts val="0"/>
                        </a:spcBef>
                        <a:spcAft>
                          <a:spcPts val="0"/>
                        </a:spcAft>
                      </a:pPr>
                      <a:r>
                        <a:rPr lang="en-US" sz="2400">
                          <a:effectLst/>
                        </a:rPr>
                        <a:t>Binary Classification</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Mean F1 of 0.5</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Mean F1 of 0.73</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Mean F1 of 0.81</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dirty="0">
                          <a:solidFill>
                            <a:srgbClr val="FF0000"/>
                          </a:solidFill>
                          <a:effectLst/>
                        </a:rPr>
                        <a:t>Mean F1 of 0.82</a:t>
                      </a:r>
                      <a:endParaRPr lang="en-US" sz="3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8871353"/>
                  </a:ext>
                </a:extLst>
              </a:tr>
              <a:tr h="931576">
                <a:tc>
                  <a:txBody>
                    <a:bodyPr/>
                    <a:lstStyle/>
                    <a:p>
                      <a:pPr marL="0" marR="0" algn="just">
                        <a:lnSpc>
                          <a:spcPct val="150000"/>
                        </a:lnSpc>
                        <a:spcBef>
                          <a:spcPts val="0"/>
                        </a:spcBef>
                        <a:spcAft>
                          <a:spcPts val="0"/>
                        </a:spcAft>
                      </a:pPr>
                      <a:r>
                        <a:rPr lang="en-US" sz="2400">
                          <a:effectLst/>
                        </a:rPr>
                        <a:t>Regression</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RMSE of 6.74</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RMSE of 6.38</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RMSE of 5.31</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dirty="0">
                          <a:solidFill>
                            <a:srgbClr val="FF0000"/>
                          </a:solidFill>
                          <a:effectLst/>
                        </a:rPr>
                        <a:t>RMSE of 6.43</a:t>
                      </a:r>
                      <a:endParaRPr lang="en-US" sz="3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033175"/>
                  </a:ext>
                </a:extLst>
              </a:tr>
              <a:tr h="931576">
                <a:tc>
                  <a:txBody>
                    <a:bodyPr/>
                    <a:lstStyle/>
                    <a:p>
                      <a:pPr marL="0" marR="0" algn="just">
                        <a:lnSpc>
                          <a:spcPct val="150000"/>
                        </a:lnSpc>
                        <a:spcBef>
                          <a:spcPts val="0"/>
                        </a:spcBef>
                        <a:spcAft>
                          <a:spcPts val="0"/>
                        </a:spcAft>
                      </a:pPr>
                      <a:r>
                        <a:rPr lang="en-US" sz="2400" dirty="0">
                          <a:effectLst/>
                        </a:rPr>
                        <a:t>Multi-class Classification</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None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None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None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dirty="0">
                          <a:solidFill>
                            <a:srgbClr val="FF0000"/>
                          </a:solidFill>
                          <a:effectLst/>
                        </a:rPr>
                        <a:t>Mean F1 of 1</a:t>
                      </a:r>
                      <a:endParaRPr lang="en-US" sz="3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500375"/>
                  </a:ext>
                </a:extLst>
              </a:tr>
            </a:tbl>
          </a:graphicData>
        </a:graphic>
      </p:graphicFrame>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22</a:t>
            </a:r>
            <a:endParaRPr lang="en-MY" b="1" dirty="0">
              <a:solidFill>
                <a:schemeClr val="bg1"/>
              </a:solidFill>
            </a:endParaRPr>
          </a:p>
        </p:txBody>
      </p:sp>
    </p:spTree>
    <p:extLst>
      <p:ext uri="{BB962C8B-B14F-4D97-AF65-F5344CB8AC3E}">
        <p14:creationId xmlns:p14="http://schemas.microsoft.com/office/powerpoint/2010/main" val="433506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Contribution</a:t>
            </a:r>
            <a:endParaRPr lang="en-MY" b="1" dirty="0"/>
          </a:p>
        </p:txBody>
      </p:sp>
      <p:sp>
        <p:nvSpPr>
          <p:cNvPr id="8" name="Content Placeholder 2"/>
          <p:cNvSpPr>
            <a:spLocks noGrp="1"/>
          </p:cNvSpPr>
          <p:nvPr>
            <p:ph idx="1"/>
          </p:nvPr>
        </p:nvSpPr>
        <p:spPr>
          <a:xfrm>
            <a:off x="680321" y="2490766"/>
            <a:ext cx="9602789" cy="3250468"/>
          </a:xfrm>
        </p:spPr>
        <p:txBody>
          <a:bodyPr>
            <a:normAutofit/>
          </a:bodyPr>
          <a:lstStyle/>
          <a:p>
            <a:r>
              <a:rPr lang="en-SG" dirty="0"/>
              <a:t>AB trained by Mean of Zero-crossing Rate, Entropy of Energy, Spectral Spread, Spectral Entropy, MFCCs, Chroma Deviation provides mean F1 of 0.82 and RMSE of 6.43.</a:t>
            </a:r>
          </a:p>
          <a:p>
            <a:r>
              <a:rPr lang="en-SG" dirty="0"/>
              <a:t>In multi-class classification, AB gives mean F1 of 1.</a:t>
            </a:r>
          </a:p>
          <a:p>
            <a:r>
              <a:rPr lang="en-SG" dirty="0"/>
              <a:t>The optimal Audio Feature Set is chosen using Audio Feature Selection via Complete Search.</a:t>
            </a:r>
          </a:p>
          <a:p>
            <a:r>
              <a:rPr lang="en-SG" dirty="0"/>
              <a:t>Audio Feature Standardization should be used with care.</a:t>
            </a:r>
            <a:endParaRPr lang="en-MY" dirty="0"/>
          </a:p>
        </p:txBody>
      </p:sp>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23</a:t>
            </a:r>
            <a:endParaRPr lang="en-MY" b="1" dirty="0">
              <a:solidFill>
                <a:schemeClr val="bg1"/>
              </a:solidFill>
            </a:endParaRPr>
          </a:p>
        </p:txBody>
      </p:sp>
    </p:spTree>
    <p:extLst>
      <p:ext uri="{BB962C8B-B14F-4D97-AF65-F5344CB8AC3E}">
        <p14:creationId xmlns:p14="http://schemas.microsoft.com/office/powerpoint/2010/main" val="637437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3.googleusercontent.com/6me167_r7w-MhcuclwJbKPEmZrFjRPk4UGjUary_-fAUY-9c7ZKO5Ntqbgrfr05J1K-_2FIBCk1GbSwlW4sqn89afxKzwTv7YxogxAuFBSA6se-fd7O8lW6d0rpa30GoY1oXyyIrRD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0" y="2551837"/>
            <a:ext cx="6096000" cy="3785652"/>
          </a:xfrm>
          <a:prstGeom prst="rect">
            <a:avLst/>
          </a:prstGeom>
        </p:spPr>
        <p:txBody>
          <a:bodyPr>
            <a:spAutoFit/>
          </a:bodyPr>
          <a:lstStyle/>
          <a:p>
            <a:pPr algn="ctr"/>
            <a:r>
              <a:rPr lang="en-MY" sz="4000" dirty="0">
                <a:solidFill>
                  <a:srgbClr val="000000"/>
                </a:solidFill>
                <a:effectLst>
                  <a:outerShdw blurRad="38100" dist="38100" dir="2700000" algn="tl">
                    <a:srgbClr val="000000">
                      <a:alpha val="43137"/>
                    </a:srgbClr>
                  </a:outerShdw>
                </a:effectLst>
                <a:latin typeface="+mj-lt"/>
              </a:rPr>
              <a:t>Q&amp;A</a:t>
            </a:r>
            <a:endParaRPr lang="en-MY" sz="4000" dirty="0">
              <a:effectLst>
                <a:outerShdw blurRad="38100" dist="38100" dir="2700000" algn="tl">
                  <a:srgbClr val="000000">
                    <a:alpha val="43137"/>
                  </a:srgbClr>
                </a:outerShdw>
              </a:effectLst>
              <a:latin typeface="+mj-lt"/>
            </a:endParaRPr>
          </a:p>
          <a:p>
            <a:pPr algn="ctr"/>
            <a:br>
              <a:rPr lang="en-MY" sz="4000" dirty="0">
                <a:effectLst>
                  <a:outerShdw blurRad="38100" dist="38100" dir="2700000" algn="tl">
                    <a:srgbClr val="000000">
                      <a:alpha val="43137"/>
                    </a:srgbClr>
                  </a:outerShdw>
                </a:effectLst>
                <a:latin typeface="+mj-lt"/>
              </a:rPr>
            </a:br>
            <a:endParaRPr lang="en-MY" sz="4000" dirty="0">
              <a:effectLst>
                <a:outerShdw blurRad="38100" dist="38100" dir="2700000" algn="tl">
                  <a:srgbClr val="000000">
                    <a:alpha val="43137"/>
                  </a:srgbClr>
                </a:outerShdw>
              </a:effectLst>
              <a:latin typeface="+mj-lt"/>
            </a:endParaRPr>
          </a:p>
          <a:p>
            <a:pPr algn="ctr"/>
            <a:r>
              <a:rPr lang="en-MY" sz="4000" dirty="0">
                <a:solidFill>
                  <a:srgbClr val="000000"/>
                </a:solidFill>
                <a:effectLst>
                  <a:outerShdw blurRad="38100" dist="38100" dir="2700000" algn="tl">
                    <a:srgbClr val="000000">
                      <a:alpha val="43137"/>
                    </a:srgbClr>
                  </a:outerShdw>
                </a:effectLst>
                <a:latin typeface="+mj-lt"/>
              </a:rPr>
              <a:t>Thank You!</a:t>
            </a:r>
            <a:endParaRPr lang="en-MY" sz="4000" dirty="0">
              <a:effectLst>
                <a:outerShdw blurRad="38100" dist="38100" dir="2700000" algn="tl">
                  <a:srgbClr val="000000">
                    <a:alpha val="43137"/>
                  </a:srgbClr>
                </a:outerShdw>
              </a:effectLst>
              <a:latin typeface="+mj-lt"/>
            </a:endParaRPr>
          </a:p>
          <a:p>
            <a:pPr algn="ctr"/>
            <a:br>
              <a:rPr lang="en-MY" sz="4000" dirty="0">
                <a:effectLst>
                  <a:outerShdw blurRad="38100" dist="38100" dir="2700000" algn="tl">
                    <a:srgbClr val="000000">
                      <a:alpha val="43137"/>
                    </a:srgbClr>
                  </a:outerShdw>
                </a:effectLst>
                <a:latin typeface="+mj-lt"/>
              </a:rPr>
            </a:br>
            <a:endParaRPr lang="en-MY" sz="40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67375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Hidden (MFCC Algorithm)</a:t>
            </a:r>
            <a:endParaRPr lang="en-MY" b="1" dirty="0"/>
          </a:p>
        </p:txBody>
      </p:sp>
      <p:pic>
        <p:nvPicPr>
          <p:cNvPr id="1026" name="Picture 2" descr="Image result for MFC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64987" y="2230334"/>
            <a:ext cx="471016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F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21" y="2481932"/>
            <a:ext cx="5441098" cy="356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863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Problem</a:t>
            </a:r>
            <a:endParaRPr lang="en-MY" b="1" dirty="0"/>
          </a:p>
        </p:txBody>
      </p:sp>
      <p:sp>
        <p:nvSpPr>
          <p:cNvPr id="3" name="Content Placeholder 2"/>
          <p:cNvSpPr>
            <a:spLocks noGrp="1"/>
          </p:cNvSpPr>
          <p:nvPr>
            <p:ph idx="1"/>
          </p:nvPr>
        </p:nvSpPr>
        <p:spPr/>
        <p:txBody>
          <a:bodyPr>
            <a:normAutofit/>
          </a:bodyPr>
          <a:lstStyle/>
          <a:p>
            <a:r>
              <a:rPr lang="en-MY" dirty="0"/>
              <a:t>Depression is one of the most </a:t>
            </a:r>
            <a:r>
              <a:rPr lang="en-MY" b="1" dirty="0">
                <a:solidFill>
                  <a:srgbClr val="FFC000"/>
                </a:solidFill>
              </a:rPr>
              <a:t>under-diagnosed</a:t>
            </a:r>
            <a:r>
              <a:rPr lang="en-MY" dirty="0">
                <a:solidFill>
                  <a:srgbClr val="FF0000"/>
                </a:solidFill>
              </a:rPr>
              <a:t> </a:t>
            </a:r>
            <a:r>
              <a:rPr lang="en-MY" dirty="0"/>
              <a:t>illnesses even though it is one of the most treatable mental illnesses.</a:t>
            </a:r>
          </a:p>
          <a:p>
            <a:r>
              <a:rPr lang="en-US" altLang="zh-CN" dirty="0"/>
              <a:t>Reason:</a:t>
            </a:r>
          </a:p>
          <a:p>
            <a:pPr lvl="1"/>
            <a:r>
              <a:rPr lang="en-US" altLang="zh-CN" sz="2400" dirty="0"/>
              <a:t>Unwilling to seek help</a:t>
            </a:r>
          </a:p>
          <a:p>
            <a:pPr lvl="1"/>
            <a:r>
              <a:rPr lang="en-US" altLang="zh-CN" sz="2400" dirty="0"/>
              <a:t>Hide their feelings</a:t>
            </a:r>
          </a:p>
          <a:p>
            <a:pPr lvl="1"/>
            <a:r>
              <a:rPr lang="en-US" altLang="zh-CN" sz="2400" dirty="0"/>
              <a:t>Lack of objective measure</a:t>
            </a:r>
          </a:p>
          <a:p>
            <a:endParaRPr lang="en-MY" dirty="0"/>
          </a:p>
        </p:txBody>
      </p:sp>
      <p:pic>
        <p:nvPicPr>
          <p:cNvPr id="4098" name="Picture 2" descr="Image result for diagno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6247" y="3386524"/>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2</a:t>
            </a:r>
            <a:endParaRPr lang="en-MY" b="1" dirty="0">
              <a:solidFill>
                <a:schemeClr val="bg1"/>
              </a:solidFill>
            </a:endParaRPr>
          </a:p>
        </p:txBody>
      </p:sp>
    </p:spTree>
    <p:extLst>
      <p:ext uri="{BB962C8B-B14F-4D97-AF65-F5344CB8AC3E}">
        <p14:creationId xmlns:p14="http://schemas.microsoft.com/office/powerpoint/2010/main" val="4675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Idea</a:t>
            </a:r>
            <a:endParaRPr lang="en-MY" b="1" dirty="0"/>
          </a:p>
        </p:txBody>
      </p:sp>
      <p:sp>
        <p:nvSpPr>
          <p:cNvPr id="3" name="Content Placeholder 2"/>
          <p:cNvSpPr>
            <a:spLocks noGrp="1"/>
          </p:cNvSpPr>
          <p:nvPr>
            <p:ph idx="1"/>
          </p:nvPr>
        </p:nvSpPr>
        <p:spPr>
          <a:xfrm>
            <a:off x="680320" y="2082041"/>
            <a:ext cx="9613861" cy="3599316"/>
          </a:xfrm>
        </p:spPr>
        <p:txBody>
          <a:bodyPr>
            <a:normAutofit/>
          </a:bodyPr>
          <a:lstStyle/>
          <a:p>
            <a:r>
              <a:rPr lang="en-US" sz="2400" dirty="0"/>
              <a:t>Diagnose depression using </a:t>
            </a:r>
            <a:r>
              <a:rPr lang="en-US" sz="2400" b="1" dirty="0">
                <a:solidFill>
                  <a:srgbClr val="FFC000"/>
                </a:solidFill>
              </a:rPr>
              <a:t>speech</a:t>
            </a:r>
          </a:p>
          <a:p>
            <a:r>
              <a:rPr lang="en-US" sz="2400" dirty="0"/>
              <a:t>“</a:t>
            </a:r>
            <a:r>
              <a:rPr lang="en-MY" sz="2400" dirty="0"/>
              <a:t>Diminished, prosodic and monotonous speech always has a strong co-relationship with depression.”</a:t>
            </a:r>
          </a:p>
          <a:p>
            <a:r>
              <a:rPr lang="en-US" dirty="0"/>
              <a:t>We hope to accurately detect depression from speech.</a:t>
            </a:r>
          </a:p>
          <a:p>
            <a:endParaRPr lang="en-MY" sz="2400" dirty="0"/>
          </a:p>
          <a:p>
            <a:endParaRPr lang="en-US" sz="2400" dirty="0"/>
          </a:p>
          <a:p>
            <a:endParaRPr lang="en-MY" sz="2400" dirty="0"/>
          </a:p>
        </p:txBody>
      </p:sp>
      <p:pic>
        <p:nvPicPr>
          <p:cNvPr id="7170" name="Picture 2" descr="Image result for spee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8983" y="4136532"/>
            <a:ext cx="5056378" cy="24206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3</a:t>
            </a:r>
            <a:endParaRPr lang="en-MY" b="1" dirty="0">
              <a:solidFill>
                <a:schemeClr val="bg1"/>
              </a:solidFill>
            </a:endParaRPr>
          </a:p>
        </p:txBody>
      </p:sp>
    </p:spTree>
    <p:extLst>
      <p:ext uri="{BB962C8B-B14F-4D97-AF65-F5344CB8AC3E}">
        <p14:creationId xmlns:p14="http://schemas.microsoft.com/office/powerpoint/2010/main" val="697693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SG" b="1" dirty="0"/>
              <a:t>Audio/Visual Emotion Challenge and Workshop (A</a:t>
            </a:r>
            <a:r>
              <a:rPr lang="en-US" b="1" dirty="0"/>
              <a:t>VEC) 2016</a:t>
            </a:r>
            <a:endParaRPr lang="en-MY" b="1" dirty="0"/>
          </a:p>
        </p:txBody>
      </p:sp>
      <p:sp>
        <p:nvSpPr>
          <p:cNvPr id="3" name="Content Placeholder 2"/>
          <p:cNvSpPr>
            <a:spLocks noGrp="1"/>
          </p:cNvSpPr>
          <p:nvPr>
            <p:ph idx="1"/>
          </p:nvPr>
        </p:nvSpPr>
        <p:spPr>
          <a:xfrm>
            <a:off x="680321" y="2159862"/>
            <a:ext cx="6050263" cy="4210957"/>
          </a:xfrm>
        </p:spPr>
        <p:txBody>
          <a:bodyPr>
            <a:normAutofit fontScale="92500" lnSpcReduction="20000"/>
          </a:bodyPr>
          <a:lstStyle/>
          <a:p>
            <a:r>
              <a:rPr lang="en-US" sz="2400" dirty="0"/>
              <a:t>Depression Classification Sub-challenge (DCC) </a:t>
            </a:r>
          </a:p>
          <a:p>
            <a:pPr lvl="1"/>
            <a:r>
              <a:rPr lang="en-US" sz="2400" dirty="0"/>
              <a:t>Dataset:</a:t>
            </a:r>
          </a:p>
          <a:p>
            <a:pPr lvl="2"/>
            <a:r>
              <a:rPr lang="en-US" sz="2400" dirty="0"/>
              <a:t>Distress Analysis Interview Corpus-Wizard of Oz (DAIC-WOZ) </a:t>
            </a:r>
          </a:p>
          <a:p>
            <a:pPr lvl="1"/>
            <a:r>
              <a:rPr lang="en-US" sz="2400" dirty="0"/>
              <a:t>Baseline:</a:t>
            </a:r>
          </a:p>
          <a:p>
            <a:pPr lvl="2"/>
            <a:r>
              <a:rPr lang="en-US" sz="2400" dirty="0"/>
              <a:t>Classification: Mean F1 of 0.5</a:t>
            </a:r>
          </a:p>
          <a:p>
            <a:pPr lvl="2"/>
            <a:r>
              <a:rPr lang="en-US" sz="2400" dirty="0"/>
              <a:t>Regression: RMSE of 6.74</a:t>
            </a:r>
          </a:p>
          <a:p>
            <a:pPr lvl="1"/>
            <a:r>
              <a:rPr lang="en-US" sz="2600" dirty="0"/>
              <a:t>Best:</a:t>
            </a:r>
          </a:p>
          <a:p>
            <a:pPr lvl="2"/>
            <a:r>
              <a:rPr lang="en-US" sz="2400" dirty="0"/>
              <a:t>Classification: Mean F1 of 0.81</a:t>
            </a:r>
          </a:p>
          <a:p>
            <a:pPr lvl="2"/>
            <a:r>
              <a:rPr lang="en-US" sz="2400" dirty="0"/>
              <a:t>Regression: RMSE of 5.31</a:t>
            </a:r>
          </a:p>
          <a:p>
            <a:r>
              <a:rPr lang="en-US" dirty="0"/>
              <a:t>Can we achieve a mean F1 of 0.8 on AVEC2016 dev set?</a:t>
            </a:r>
          </a:p>
          <a:p>
            <a:endParaRPr lang="en-US" sz="3000" dirty="0"/>
          </a:p>
        </p:txBody>
      </p:sp>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4</a:t>
            </a:r>
            <a:endParaRPr lang="en-MY"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559929479"/>
              </p:ext>
            </p:extLst>
          </p:nvPr>
        </p:nvGraphicFramePr>
        <p:xfrm>
          <a:off x="6445771" y="2485328"/>
          <a:ext cx="5461416" cy="3108960"/>
        </p:xfrm>
        <a:graphic>
          <a:graphicData uri="http://schemas.openxmlformats.org/drawingml/2006/table">
            <a:tbl>
              <a:tblPr firstRow="1" bandRow="1">
                <a:tableStyleId>{5C22544A-7EE6-4342-B048-85BDC9FD1C3A}</a:tableStyleId>
              </a:tblPr>
              <a:tblGrid>
                <a:gridCol w="1798819">
                  <a:extLst>
                    <a:ext uri="{9D8B030D-6E8A-4147-A177-3AD203B41FA5}">
                      <a16:colId xmlns:a16="http://schemas.microsoft.com/office/drawing/2014/main" val="20000"/>
                    </a:ext>
                  </a:extLst>
                </a:gridCol>
                <a:gridCol w="3662597">
                  <a:extLst>
                    <a:ext uri="{9D8B030D-6E8A-4147-A177-3AD203B41FA5}">
                      <a16:colId xmlns:a16="http://schemas.microsoft.com/office/drawing/2014/main" val="20001"/>
                    </a:ext>
                  </a:extLst>
                </a:gridCol>
              </a:tblGrid>
              <a:tr h="0">
                <a:tc>
                  <a:txBody>
                    <a:bodyPr/>
                    <a:lstStyle/>
                    <a:p>
                      <a:r>
                        <a:rPr lang="en-US" altLang="zh-CN" sz="2400" dirty="0"/>
                        <a:t>PHQ-8</a:t>
                      </a:r>
                      <a:endParaRPr lang="en-MY" sz="2400" dirty="0"/>
                    </a:p>
                  </a:txBody>
                  <a:tcPr/>
                </a:tc>
                <a:tc>
                  <a:txBody>
                    <a:bodyPr/>
                    <a:lstStyle/>
                    <a:p>
                      <a:r>
                        <a:rPr lang="en-US" sz="2400" dirty="0"/>
                        <a:t>Depression Level</a:t>
                      </a:r>
                      <a:endParaRPr lang="en-MY" sz="2400" dirty="0"/>
                    </a:p>
                  </a:txBody>
                  <a:tcPr/>
                </a:tc>
                <a:extLst>
                  <a:ext uri="{0D108BD9-81ED-4DB2-BD59-A6C34878D82A}">
                    <a16:rowId xmlns:a16="http://schemas.microsoft.com/office/drawing/2014/main" val="10000"/>
                  </a:ext>
                </a:extLst>
              </a:tr>
              <a:tr h="370840">
                <a:tc>
                  <a:txBody>
                    <a:bodyPr/>
                    <a:lstStyle/>
                    <a:p>
                      <a:r>
                        <a:rPr lang="en-US" sz="2400" dirty="0"/>
                        <a:t>0</a:t>
                      </a:r>
                      <a:r>
                        <a:rPr lang="en-US" sz="2400" baseline="0" dirty="0"/>
                        <a:t> ~ 4</a:t>
                      </a:r>
                      <a:endParaRPr lang="en-MY" sz="2400" dirty="0"/>
                    </a:p>
                  </a:txBody>
                  <a:tcPr/>
                </a:tc>
                <a:tc>
                  <a:txBody>
                    <a:bodyPr/>
                    <a:lstStyle/>
                    <a:p>
                      <a:r>
                        <a:rPr lang="en-MY" sz="2400" dirty="0"/>
                        <a:t>Minimal Depression</a:t>
                      </a:r>
                    </a:p>
                  </a:txBody>
                  <a:tcPr/>
                </a:tc>
                <a:extLst>
                  <a:ext uri="{0D108BD9-81ED-4DB2-BD59-A6C34878D82A}">
                    <a16:rowId xmlns:a16="http://schemas.microsoft.com/office/drawing/2014/main" val="10001"/>
                  </a:ext>
                </a:extLst>
              </a:tr>
              <a:tr h="370840">
                <a:tc>
                  <a:txBody>
                    <a:bodyPr/>
                    <a:lstStyle/>
                    <a:p>
                      <a:r>
                        <a:rPr lang="en-US" sz="2400" dirty="0"/>
                        <a:t>5 ~ 9 </a:t>
                      </a:r>
                      <a:endParaRPr lang="en-MY" sz="2400" dirty="0"/>
                    </a:p>
                  </a:txBody>
                  <a:tcPr/>
                </a:tc>
                <a:tc>
                  <a:txBody>
                    <a:bodyPr/>
                    <a:lstStyle/>
                    <a:p>
                      <a:r>
                        <a:rPr lang="en-US" sz="2400" dirty="0"/>
                        <a:t>Mild Depression</a:t>
                      </a:r>
                      <a:endParaRPr lang="en-MY" sz="2400" dirty="0"/>
                    </a:p>
                  </a:txBody>
                  <a:tcPr/>
                </a:tc>
                <a:extLst>
                  <a:ext uri="{0D108BD9-81ED-4DB2-BD59-A6C34878D82A}">
                    <a16:rowId xmlns:a16="http://schemas.microsoft.com/office/drawing/2014/main" val="10002"/>
                  </a:ext>
                </a:extLst>
              </a:tr>
              <a:tr h="370840">
                <a:tc>
                  <a:txBody>
                    <a:bodyPr/>
                    <a:lstStyle/>
                    <a:p>
                      <a:r>
                        <a:rPr lang="en-US" sz="2400" dirty="0"/>
                        <a:t>10 ~ 14</a:t>
                      </a:r>
                      <a:endParaRPr lang="en-MY" sz="2400" dirty="0"/>
                    </a:p>
                  </a:txBody>
                  <a:tcPr/>
                </a:tc>
                <a:tc>
                  <a:txBody>
                    <a:bodyPr/>
                    <a:lstStyle/>
                    <a:p>
                      <a:r>
                        <a:rPr lang="en-US" sz="2400" dirty="0"/>
                        <a:t>Moderate Depression</a:t>
                      </a:r>
                      <a:endParaRPr lang="en-MY" sz="2400" dirty="0"/>
                    </a:p>
                  </a:txBody>
                  <a:tcPr/>
                </a:tc>
                <a:extLst>
                  <a:ext uri="{0D108BD9-81ED-4DB2-BD59-A6C34878D82A}">
                    <a16:rowId xmlns:a16="http://schemas.microsoft.com/office/drawing/2014/main" val="10003"/>
                  </a:ext>
                </a:extLst>
              </a:tr>
              <a:tr h="370840">
                <a:tc>
                  <a:txBody>
                    <a:bodyPr/>
                    <a:lstStyle/>
                    <a:p>
                      <a:r>
                        <a:rPr lang="en-US" sz="2400" dirty="0"/>
                        <a:t>15 ~</a:t>
                      </a:r>
                      <a:r>
                        <a:rPr lang="en-US" sz="2400" baseline="0" dirty="0"/>
                        <a:t> 19</a:t>
                      </a:r>
                      <a:endParaRPr lang="en-MY" sz="2400" dirty="0"/>
                    </a:p>
                  </a:txBody>
                  <a:tcPr/>
                </a:tc>
                <a:tc>
                  <a:txBody>
                    <a:bodyPr/>
                    <a:lstStyle/>
                    <a:p>
                      <a:r>
                        <a:rPr lang="en-US" sz="2400" dirty="0"/>
                        <a:t>Moderately Severe Depression</a:t>
                      </a:r>
                      <a:endParaRPr lang="en-MY" sz="2400" dirty="0"/>
                    </a:p>
                  </a:txBody>
                  <a:tcPr/>
                </a:tc>
                <a:extLst>
                  <a:ext uri="{0D108BD9-81ED-4DB2-BD59-A6C34878D82A}">
                    <a16:rowId xmlns:a16="http://schemas.microsoft.com/office/drawing/2014/main" val="10004"/>
                  </a:ext>
                </a:extLst>
              </a:tr>
              <a:tr h="370840">
                <a:tc>
                  <a:txBody>
                    <a:bodyPr/>
                    <a:lstStyle/>
                    <a:p>
                      <a:r>
                        <a:rPr lang="en-US" sz="2400" dirty="0"/>
                        <a:t>20 ~ 24</a:t>
                      </a:r>
                      <a:endParaRPr lang="en-MY" sz="2400" dirty="0"/>
                    </a:p>
                  </a:txBody>
                  <a:tcPr/>
                </a:tc>
                <a:tc>
                  <a:txBody>
                    <a:bodyPr/>
                    <a:lstStyle/>
                    <a:p>
                      <a:r>
                        <a:rPr lang="en-US" sz="2400" dirty="0"/>
                        <a:t>Severe Depression</a:t>
                      </a:r>
                      <a:endParaRPr lang="en-MY" sz="24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07121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Related Studies</a:t>
            </a:r>
            <a:endParaRPr lang="en-MY" b="1" dirty="0"/>
          </a:p>
        </p:txBody>
      </p:sp>
      <p:sp>
        <p:nvSpPr>
          <p:cNvPr id="3" name="Content Placeholder 2"/>
          <p:cNvSpPr>
            <a:spLocks noGrp="1"/>
          </p:cNvSpPr>
          <p:nvPr>
            <p:ph idx="1"/>
          </p:nvPr>
        </p:nvSpPr>
        <p:spPr>
          <a:xfrm>
            <a:off x="680321" y="2448393"/>
            <a:ext cx="8915400" cy="3777622"/>
          </a:xfrm>
        </p:spPr>
        <p:txBody>
          <a:bodyPr>
            <a:normAutofit/>
          </a:bodyPr>
          <a:lstStyle/>
          <a:p>
            <a:r>
              <a:rPr lang="en-US" altLang="zh-CN" dirty="0"/>
              <a:t>AVEC 2016</a:t>
            </a:r>
          </a:p>
          <a:p>
            <a:pPr lvl="1"/>
            <a:r>
              <a:rPr lang="en-US" altLang="zh-CN" sz="2400" dirty="0"/>
              <a:t>Baseline</a:t>
            </a:r>
          </a:p>
          <a:p>
            <a:pPr lvl="1"/>
            <a:r>
              <a:rPr lang="en-US" altLang="zh-CN" sz="2400" dirty="0" err="1"/>
              <a:t>DepAudioNet</a:t>
            </a:r>
            <a:endParaRPr lang="en-US" altLang="zh-CN" sz="2400" dirty="0"/>
          </a:p>
          <a:p>
            <a:pPr lvl="1"/>
            <a:r>
              <a:rPr lang="en-US" sz="2400" dirty="0"/>
              <a:t>MIT Lincoln Laboratory (MITLL)</a:t>
            </a:r>
          </a:p>
          <a:p>
            <a:pPr lvl="1"/>
            <a:r>
              <a:rPr lang="en-US" sz="2400" dirty="0" err="1"/>
              <a:t>Pampouchidou’s</a:t>
            </a:r>
            <a:r>
              <a:rPr lang="en-US" sz="2400" dirty="0"/>
              <a:t> Study</a:t>
            </a:r>
          </a:p>
          <a:p>
            <a:pPr lvl="1"/>
            <a:r>
              <a:rPr lang="en-US" sz="2400" dirty="0"/>
              <a:t>SCUBA</a:t>
            </a:r>
          </a:p>
          <a:p>
            <a:r>
              <a:rPr lang="en-US" dirty="0"/>
              <a:t>Other Studies</a:t>
            </a:r>
          </a:p>
          <a:p>
            <a:pPr lvl="1"/>
            <a:endParaRPr lang="en-MY" sz="2400" dirty="0"/>
          </a:p>
        </p:txBody>
      </p:sp>
      <p:sp>
        <p:nvSpPr>
          <p:cNvPr id="5" name="TextBox 4"/>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5</a:t>
            </a:r>
            <a:endParaRPr lang="en-MY" b="1" dirty="0">
              <a:solidFill>
                <a:schemeClr val="bg1"/>
              </a:solidFill>
            </a:endParaRPr>
          </a:p>
        </p:txBody>
      </p:sp>
    </p:spTree>
    <p:extLst>
      <p:ext uri="{BB962C8B-B14F-4D97-AF65-F5344CB8AC3E}">
        <p14:creationId xmlns:p14="http://schemas.microsoft.com/office/powerpoint/2010/main" val="4114459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b="1" dirty="0"/>
              <a:t>Overview of Work Done</a:t>
            </a:r>
            <a:endParaRPr lang="en-MY" b="1" dirty="0"/>
          </a:p>
        </p:txBody>
      </p:sp>
      <p:sp>
        <p:nvSpPr>
          <p:cNvPr id="5" name="Content Placeholder 2"/>
          <p:cNvSpPr>
            <a:spLocks noGrp="1"/>
          </p:cNvSpPr>
          <p:nvPr>
            <p:ph idx="1"/>
          </p:nvPr>
        </p:nvSpPr>
        <p:spPr>
          <a:xfrm>
            <a:off x="680321" y="2313482"/>
            <a:ext cx="8915400" cy="3777622"/>
          </a:xfrm>
        </p:spPr>
        <p:txBody>
          <a:bodyPr>
            <a:normAutofit/>
          </a:bodyPr>
          <a:lstStyle/>
          <a:p>
            <a:r>
              <a:rPr lang="en-US" sz="2400" dirty="0"/>
              <a:t>Binary classification Task (Depressed or not)</a:t>
            </a:r>
          </a:p>
          <a:p>
            <a:r>
              <a:rPr lang="en-US" sz="2400" dirty="0"/>
              <a:t>Regression Task (PHQ-8 score)</a:t>
            </a:r>
          </a:p>
          <a:p>
            <a:r>
              <a:rPr lang="en-US" sz="2400" dirty="0"/>
              <a:t>Multi-class classification Task (PHQ-8 Depression Level)</a:t>
            </a:r>
          </a:p>
          <a:p>
            <a:r>
              <a:rPr lang="en-US" sz="2400" dirty="0"/>
              <a:t>The need of Normalization</a:t>
            </a:r>
          </a:p>
          <a:p>
            <a:r>
              <a:rPr lang="en-US" sz="2400" dirty="0"/>
              <a:t>The need of Feature Selection</a:t>
            </a:r>
          </a:p>
          <a:p>
            <a:pPr lvl="1"/>
            <a:endParaRPr lang="en-MY" sz="2200" dirty="0"/>
          </a:p>
        </p:txBody>
      </p:sp>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6</a:t>
            </a:r>
            <a:endParaRPr lang="en-MY" b="1" dirty="0">
              <a:solidFill>
                <a:schemeClr val="bg1"/>
              </a:solidFill>
            </a:endParaRPr>
          </a:p>
        </p:txBody>
      </p:sp>
    </p:spTree>
    <p:extLst>
      <p:ext uri="{BB962C8B-B14F-4D97-AF65-F5344CB8AC3E}">
        <p14:creationId xmlns:p14="http://schemas.microsoft.com/office/powerpoint/2010/main" val="240955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a:t>
            </a:r>
            <a:endParaRPr lang="en-MY" b="1" dirty="0"/>
          </a:p>
        </p:txBody>
      </p:sp>
      <p:sp>
        <p:nvSpPr>
          <p:cNvPr id="3" name="Content Placeholder 2"/>
          <p:cNvSpPr>
            <a:spLocks noGrp="1"/>
          </p:cNvSpPr>
          <p:nvPr>
            <p:ph idx="1"/>
          </p:nvPr>
        </p:nvSpPr>
        <p:spPr>
          <a:xfrm>
            <a:off x="680321" y="2059033"/>
            <a:ext cx="8915400" cy="3777622"/>
          </a:xfrm>
        </p:spPr>
        <p:txBody>
          <a:bodyPr>
            <a:normAutofit/>
          </a:bodyPr>
          <a:lstStyle/>
          <a:p>
            <a:r>
              <a:rPr lang="en-US" sz="2400" dirty="0"/>
              <a:t>Process</a:t>
            </a:r>
            <a:endParaRPr lang="en-MY" sz="2400" dirty="0"/>
          </a:p>
        </p:txBody>
      </p:sp>
      <p:graphicFrame>
        <p:nvGraphicFramePr>
          <p:cNvPr id="9" name="Diagram 8"/>
          <p:cNvGraphicFramePr/>
          <p:nvPr>
            <p:extLst/>
          </p:nvPr>
        </p:nvGraphicFramePr>
        <p:xfrm>
          <a:off x="680321" y="2059033"/>
          <a:ext cx="9233227" cy="1903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0321" y="3742561"/>
            <a:ext cx="8525384" cy="2644102"/>
          </a:xfrm>
          <a:prstGeom prst="rect">
            <a:avLst/>
          </a:prstGeom>
          <a:noFill/>
        </p:spPr>
      </p:pic>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7</a:t>
            </a:r>
            <a:endParaRPr lang="en-MY" b="1" dirty="0">
              <a:solidFill>
                <a:schemeClr val="bg1"/>
              </a:solidFill>
            </a:endParaRPr>
          </a:p>
        </p:txBody>
      </p:sp>
    </p:spTree>
    <p:extLst>
      <p:ext uri="{BB962C8B-B14F-4D97-AF65-F5344CB8AC3E}">
        <p14:creationId xmlns:p14="http://schemas.microsoft.com/office/powerpoint/2010/main" val="288419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Understanding Dataset</a:t>
            </a:r>
            <a:endParaRPr lang="en-MY" b="1" dirty="0"/>
          </a:p>
        </p:txBody>
      </p:sp>
      <p:grpSp>
        <p:nvGrpSpPr>
          <p:cNvPr id="3" name="Group 2"/>
          <p:cNvGrpSpPr/>
          <p:nvPr/>
        </p:nvGrpSpPr>
        <p:grpSpPr>
          <a:xfrm>
            <a:off x="680321" y="2036114"/>
            <a:ext cx="11262246" cy="4836877"/>
            <a:chOff x="179880" y="1676706"/>
            <a:chExt cx="12101697" cy="5197402"/>
          </a:xfrm>
        </p:grpSpPr>
        <p:sp>
          <p:nvSpPr>
            <p:cNvPr id="17" name="TextBox 16"/>
            <p:cNvSpPr txBox="1"/>
            <p:nvPr/>
          </p:nvSpPr>
          <p:spPr>
            <a:xfrm>
              <a:off x="179880" y="6302023"/>
              <a:ext cx="6026048" cy="461665"/>
            </a:xfrm>
            <a:prstGeom prst="rect">
              <a:avLst/>
            </a:prstGeom>
            <a:noFill/>
          </p:spPr>
          <p:txBody>
            <a:bodyPr wrap="square" rtlCol="0">
              <a:spAutoFit/>
            </a:bodyPr>
            <a:lstStyle/>
            <a:p>
              <a:pPr algn="ctr"/>
              <a:r>
                <a:rPr lang="en-US" sz="2400" dirty="0"/>
                <a:t>Non-depressed Sample</a:t>
              </a:r>
            </a:p>
          </p:txBody>
        </p:sp>
        <p:sp>
          <p:nvSpPr>
            <p:cNvPr id="18" name="TextBox 17"/>
            <p:cNvSpPr txBox="1"/>
            <p:nvPr/>
          </p:nvSpPr>
          <p:spPr>
            <a:xfrm>
              <a:off x="6255529" y="6302022"/>
              <a:ext cx="6026048" cy="461665"/>
            </a:xfrm>
            <a:prstGeom prst="rect">
              <a:avLst/>
            </a:prstGeom>
            <a:noFill/>
          </p:spPr>
          <p:txBody>
            <a:bodyPr wrap="square" rtlCol="0">
              <a:spAutoFit/>
            </a:bodyPr>
            <a:lstStyle/>
            <a:p>
              <a:pPr algn="ctr"/>
              <a:r>
                <a:rPr lang="en-US" sz="2400" dirty="0"/>
                <a:t>Depressed Sample</a:t>
              </a:r>
            </a:p>
          </p:txBody>
        </p:sp>
        <p:pic>
          <p:nvPicPr>
            <p:cNvPr id="10" name="Picture 9" descr="C:\Users\junwei\AppData\Local\Microsoft\Windows\INetCache\Content.Word\303_non_depressed_signal_wave.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880" y="1676706"/>
              <a:ext cx="6075649" cy="4458488"/>
            </a:xfrm>
            <a:prstGeom prst="rect">
              <a:avLst/>
            </a:prstGeom>
            <a:noFill/>
            <a:ln>
              <a:noFill/>
            </a:ln>
          </p:spPr>
        </p:pic>
        <p:pic>
          <p:nvPicPr>
            <p:cNvPr id="11" name="Picture 10" descr="C:\Users\junwei\AppData\Local\Microsoft\Windows\INetCache\Content.Word\319_depressed_signal_wave.png"/>
            <p:cNvPicPr/>
            <p:nvPr/>
          </p:nvPicPr>
          <p:blipFill>
            <a:blip r:embed="rId8">
              <a:extLst>
                <a:ext uri="{28A0092B-C50C-407E-A947-70E740481C1C}">
                  <a14:useLocalDpi xmlns:a14="http://schemas.microsoft.com/office/drawing/2010/main" val="0"/>
                </a:ext>
              </a:extLst>
            </a:blip>
            <a:srcRect/>
            <a:stretch>
              <a:fillRect/>
            </a:stretch>
          </p:blipFill>
          <p:spPr bwMode="auto">
            <a:xfrm>
              <a:off x="6205928" y="1676707"/>
              <a:ext cx="5986072" cy="4458488"/>
            </a:xfrm>
            <a:prstGeom prst="rect">
              <a:avLst/>
            </a:prstGeom>
            <a:noFill/>
            <a:ln>
              <a:noFill/>
            </a:ln>
          </p:spPr>
        </p:pic>
        <p:pic>
          <p:nvPicPr>
            <p:cNvPr id="4" name="303_merg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970749" y="6228054"/>
              <a:ext cx="609600" cy="609600"/>
            </a:xfrm>
            <a:prstGeom prst="rect">
              <a:avLst/>
            </a:prstGeom>
          </p:spPr>
        </p:pic>
        <p:pic>
          <p:nvPicPr>
            <p:cNvPr id="5" name="319_merge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0691997" y="6264508"/>
              <a:ext cx="609600" cy="609600"/>
            </a:xfrm>
            <a:prstGeom prst="rect">
              <a:avLst/>
            </a:prstGeom>
          </p:spPr>
        </p:pic>
      </p:grpSp>
      <p:sp>
        <p:nvSpPr>
          <p:cNvPr id="12" name="TextBox 11"/>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8</a:t>
            </a:r>
            <a:endParaRPr lang="en-MY" b="1" dirty="0">
              <a:solidFill>
                <a:schemeClr val="bg1"/>
              </a:solidFill>
            </a:endParaRPr>
          </a:p>
        </p:txBody>
      </p:sp>
    </p:spTree>
    <p:extLst>
      <p:ext uri="{BB962C8B-B14F-4D97-AF65-F5344CB8AC3E}">
        <p14:creationId xmlns:p14="http://schemas.microsoft.com/office/powerpoint/2010/main" val="244535087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100000">
                <p:cTn id="3"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3119</TotalTime>
  <Words>2878</Words>
  <Application>Microsoft Office PowerPoint</Application>
  <PresentationFormat>Widescreen</PresentationFormat>
  <Paragraphs>476</Paragraphs>
  <Slides>26</Slides>
  <Notes>24</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SimSun</vt:lpstr>
      <vt:lpstr>SimSun</vt:lpstr>
      <vt:lpstr>Arial</vt:lpstr>
      <vt:lpstr>Calibri</vt:lpstr>
      <vt:lpstr>Times New Roman</vt:lpstr>
      <vt:lpstr>Trebuchet MS</vt:lpstr>
      <vt:lpstr>Berlin</vt:lpstr>
      <vt:lpstr>Depression Diagnosis from Speech  </vt:lpstr>
      <vt:lpstr>Problem</vt:lpstr>
      <vt:lpstr>Problem</vt:lpstr>
      <vt:lpstr>Idea</vt:lpstr>
      <vt:lpstr>Audio/Visual Emotion Challenge and Workshop (AVEC) 2016</vt:lpstr>
      <vt:lpstr>Related Studies</vt:lpstr>
      <vt:lpstr>Overview of Work Done</vt:lpstr>
      <vt:lpstr>Method</vt:lpstr>
      <vt:lpstr>Understanding Dataset</vt:lpstr>
      <vt:lpstr>Understanding Dataset</vt:lpstr>
      <vt:lpstr>Understanding Dataset</vt:lpstr>
      <vt:lpstr>Audio Pre-Processing</vt:lpstr>
      <vt:lpstr>Audio Features Extraction</vt:lpstr>
      <vt:lpstr>Data Preparation (Normalization)</vt:lpstr>
      <vt:lpstr>Data Preparation (Feature Selection)</vt:lpstr>
      <vt:lpstr>Model Training</vt:lpstr>
      <vt:lpstr>Model Training</vt:lpstr>
      <vt:lpstr>Result (Normalization)</vt:lpstr>
      <vt:lpstr>Result (Binary Classification)</vt:lpstr>
      <vt:lpstr>Result (Audio Classification Comparison)</vt:lpstr>
      <vt:lpstr>Result (Binary Classification Comparison)</vt:lpstr>
      <vt:lpstr>Result (Regression Comparison)</vt:lpstr>
      <vt:lpstr>Result (Summary of All Tasks)</vt:lpstr>
      <vt:lpstr>Contribution</vt:lpstr>
      <vt:lpstr>PowerPoint Presentation</vt:lpstr>
      <vt:lpstr>Hidden (MFCC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Depression</dc:title>
  <dc:creator>Chan Jun Wei</dc:creator>
  <cp:lastModifiedBy>Chan Jun Wei</cp:lastModifiedBy>
  <cp:revision>184</cp:revision>
  <cp:lastPrinted>2017-04-15T03:23:37Z</cp:lastPrinted>
  <dcterms:created xsi:type="dcterms:W3CDTF">2016-11-13T16:48:01Z</dcterms:created>
  <dcterms:modified xsi:type="dcterms:W3CDTF">2017-04-19T11:52:25Z</dcterms:modified>
</cp:coreProperties>
</file>